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4" r:id="rId17"/>
    <p:sldId id="275" r:id="rId18"/>
    <p:sldId id="276" r:id="rId19"/>
    <p:sldId id="278" r:id="rId20"/>
    <p:sldId id="279" r:id="rId21"/>
    <p:sldId id="280" r:id="rId22"/>
    <p:sldId id="281" r:id="rId23"/>
    <p:sldId id="282" r:id="rId24"/>
    <p:sldId id="283" r:id="rId25"/>
    <p:sldId id="284" r:id="rId26"/>
    <p:sldId id="285" r:id="rId27"/>
    <p:sldId id="286" r:id="rId28"/>
    <p:sldId id="287" r:id="rId29"/>
    <p:sldId id="288" r:id="rId30"/>
    <p:sldId id="289" r:id="rId31"/>
    <p:sldId id="273" r:id="rId32"/>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A3715"/>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987" autoAdjust="0"/>
    <p:restoredTop sz="94660"/>
  </p:normalViewPr>
  <p:slideViewPr>
    <p:cSldViewPr>
      <p:cViewPr>
        <p:scale>
          <a:sx n="125" d="100"/>
          <a:sy n="125" d="100"/>
        </p:scale>
        <p:origin x="-1224" y="-588"/>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endParaRPr lang="en-IN"/>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1D8BD707-D9CF-40AE-B4C6-C98DA3205C09}" type="datetimeFigureOut">
              <a:rPr lang="en-US" smtClean="0"/>
              <a:pPr/>
              <a:t>11/26/2021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1D8BD707-D9CF-40AE-B4C6-C98DA3205C09}" type="datetimeFigureOut">
              <a:rPr lang="en-US" smtClean="0"/>
              <a:pPr/>
              <a:t>11/26/2021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1D8BD707-D9CF-40AE-B4C6-C98DA3205C09}" type="datetimeFigureOut">
              <a:rPr lang="en-US" smtClean="0"/>
              <a:pPr/>
              <a:t>11/26/2021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1D8BD707-D9CF-40AE-B4C6-C98DA3205C09}" type="datetimeFigureOut">
              <a:rPr lang="en-US" smtClean="0"/>
              <a:pPr/>
              <a:t>11/26/2021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endParaRPr lang="en-IN"/>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1D8BD707-D9CF-40AE-B4C6-C98DA3205C09}" type="datetimeFigureOut">
              <a:rPr lang="en-US" smtClean="0"/>
              <a:pPr/>
              <a:t>11/26/2021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IN"/>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1D8BD707-D9CF-40AE-B4C6-C98DA3205C09}" type="datetimeFigureOut">
              <a:rPr lang="en-US" smtClean="0"/>
              <a:pPr/>
              <a:t>11/26/2021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1D8BD707-D9CF-40AE-B4C6-C98DA3205C09}" type="datetimeFigureOut">
              <a:rPr lang="en-US" smtClean="0"/>
              <a:pPr/>
              <a:t>11/26/2021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endParaRPr lang="en-IN"/>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endParaRPr lang="en-IN"/>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11/26/2021</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package" Target="../embeddings/Microsoft_Office_Excel_Worksheet1.xlsx"/><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5000" r="-5000"/>
          </a:stretch>
        </a:blipFill>
        <a:effectLst/>
      </p:bgPr>
    </p:bg>
    <p:spTree>
      <p:nvGrpSpPr>
        <p:cNvPr id="1" name=""/>
        <p:cNvGrpSpPr/>
        <p:nvPr/>
      </p:nvGrpSpPr>
      <p:grpSpPr>
        <a:xfrm>
          <a:off x="0" y="0"/>
          <a:ext cx="0" cy="0"/>
          <a:chOff x="0" y="0"/>
          <a:chExt cx="0" cy="0"/>
        </a:xfrm>
      </p:grpSpPr>
      <p:sp>
        <p:nvSpPr>
          <p:cNvPr id="7" name="TextBox 6"/>
          <p:cNvSpPr txBox="1"/>
          <p:nvPr/>
        </p:nvSpPr>
        <p:spPr>
          <a:xfrm>
            <a:off x="0" y="701278"/>
            <a:ext cx="9144000" cy="4308872"/>
          </a:xfrm>
          <a:prstGeom prst="rect">
            <a:avLst/>
          </a:prstGeom>
          <a:noFill/>
        </p:spPr>
        <p:txBody>
          <a:bodyPr wrap="square" rtlCol="0">
            <a:spAutoFit/>
          </a:bodyPr>
          <a:lstStyle/>
          <a:p>
            <a:pPr algn="ctr"/>
            <a:r>
              <a:rPr lang="en-US" sz="3200" b="1" dirty="0">
                <a:solidFill>
                  <a:schemeClr val="bg1"/>
                </a:solidFill>
                <a:effectLst>
                  <a:outerShdw blurRad="38100" dist="38100" dir="2700000" algn="tl">
                    <a:srgbClr val="000000">
                      <a:alpha val="43137"/>
                    </a:srgbClr>
                  </a:outerShdw>
                </a:effectLst>
                <a:latin typeface="Franklin Gothic Heavy" pitchFamily="34" charset="0"/>
              </a:rPr>
              <a:t>MIZORAM SLBC MEETING FOR THE QUARTER ENDED SEPTEMBER, 2021</a:t>
            </a:r>
          </a:p>
          <a:p>
            <a:pPr algn="ctr"/>
            <a:r>
              <a:rPr lang="en-US" sz="3200" b="1" dirty="0">
                <a:solidFill>
                  <a:schemeClr val="bg1"/>
                </a:solidFill>
                <a:effectLst>
                  <a:outerShdw blurRad="38100" dist="38100" dir="2700000" algn="tl">
                    <a:srgbClr val="000000">
                      <a:alpha val="43137"/>
                    </a:srgbClr>
                  </a:outerShdw>
                </a:effectLst>
                <a:latin typeface="Franklin Gothic Heavy" pitchFamily="34" charset="0"/>
              </a:rPr>
              <a:t>&amp;</a:t>
            </a:r>
          </a:p>
          <a:p>
            <a:pPr algn="ctr"/>
            <a:r>
              <a:rPr lang="en-US" sz="3200" b="1" dirty="0">
                <a:solidFill>
                  <a:schemeClr val="bg1"/>
                </a:solidFill>
                <a:effectLst>
                  <a:outerShdw blurRad="38100" dist="38100" dir="2700000" algn="tl">
                    <a:srgbClr val="000000">
                      <a:alpha val="43137"/>
                    </a:srgbClr>
                  </a:outerShdw>
                </a:effectLst>
                <a:latin typeface="Franklin Gothic Heavy" pitchFamily="34" charset="0"/>
              </a:rPr>
              <a:t>SPECIAL SLBC TO REVIEW FINANCIAL INCLUSION AND FINANCIAL LITERACY INITIATIVES</a:t>
            </a:r>
          </a:p>
          <a:p>
            <a:pPr algn="ctr"/>
            <a:r>
              <a:rPr lang="en-US" sz="3200" b="1" dirty="0">
                <a:solidFill>
                  <a:schemeClr val="bg1"/>
                </a:solidFill>
                <a:effectLst>
                  <a:outerShdw blurRad="38100" dist="38100" dir="2700000" algn="tl">
                    <a:srgbClr val="000000">
                      <a:alpha val="43137"/>
                    </a:srgbClr>
                  </a:outerShdw>
                </a:effectLst>
                <a:latin typeface="Franklin Gothic Heavy" pitchFamily="34" charset="0"/>
              </a:rPr>
              <a:t>  DATE: </a:t>
            </a:r>
            <a:r>
              <a:rPr lang="en-US" sz="3200" b="1" dirty="0" smtClean="0">
                <a:solidFill>
                  <a:schemeClr val="bg1"/>
                </a:solidFill>
                <a:effectLst>
                  <a:outerShdw blurRad="38100" dist="38100" dir="2700000" algn="tl">
                    <a:srgbClr val="000000">
                      <a:alpha val="43137"/>
                    </a:srgbClr>
                  </a:outerShdw>
                </a:effectLst>
                <a:latin typeface="Franklin Gothic Heavy" pitchFamily="34" charset="0"/>
              </a:rPr>
              <a:t>30.11.2021</a:t>
            </a:r>
            <a:endParaRPr lang="en-US" sz="3200" b="1" dirty="0">
              <a:solidFill>
                <a:schemeClr val="bg1"/>
              </a:solidFill>
              <a:effectLst>
                <a:outerShdw blurRad="38100" dist="38100" dir="2700000" algn="tl">
                  <a:srgbClr val="000000">
                    <a:alpha val="43137"/>
                  </a:srgbClr>
                </a:outerShdw>
              </a:effectLst>
              <a:latin typeface="Franklin Gothic Heavy" pitchFamily="34" charset="0"/>
            </a:endParaRPr>
          </a:p>
          <a:p>
            <a:pPr algn="ctr"/>
            <a:r>
              <a:rPr lang="en-US" sz="3200" b="1" dirty="0">
                <a:solidFill>
                  <a:schemeClr val="bg1"/>
                </a:solidFill>
                <a:effectLst>
                  <a:outerShdw blurRad="38100" dist="38100" dir="2700000" algn="tl">
                    <a:srgbClr val="000000">
                      <a:alpha val="43137"/>
                    </a:srgbClr>
                  </a:outerShdw>
                </a:effectLst>
                <a:latin typeface="Franklin Gothic Heavy" pitchFamily="34" charset="0"/>
              </a:rPr>
              <a:t>TIME: </a:t>
            </a:r>
            <a:r>
              <a:rPr lang="en-US" sz="3200" b="1" dirty="0" smtClean="0">
                <a:solidFill>
                  <a:schemeClr val="bg1"/>
                </a:solidFill>
                <a:effectLst>
                  <a:outerShdw blurRad="38100" dist="38100" dir="2700000" algn="tl">
                    <a:srgbClr val="000000">
                      <a:alpha val="43137"/>
                    </a:srgbClr>
                  </a:outerShdw>
                </a:effectLst>
                <a:latin typeface="Franklin Gothic Heavy" pitchFamily="34" charset="0"/>
              </a:rPr>
              <a:t>12.00 NOON</a:t>
            </a:r>
            <a:endParaRPr lang="en-IN" sz="3200" b="1" dirty="0">
              <a:solidFill>
                <a:schemeClr val="bg1"/>
              </a:solidFill>
              <a:effectLst>
                <a:outerShdw blurRad="38100" dist="38100" dir="2700000" algn="tl">
                  <a:srgbClr val="000000">
                    <a:alpha val="43137"/>
                  </a:srgbClr>
                </a:outerShdw>
              </a:effectLst>
              <a:latin typeface="Franklin Gothic Heavy" pitchFamily="34" charset="0"/>
            </a:endParaRPr>
          </a:p>
          <a:p>
            <a:endParaRPr lang="en-IN" dirty="0">
              <a:solidFill>
                <a:schemeClr val="bg1"/>
              </a:solidFill>
              <a:effectLst>
                <a:outerShdw blurRad="38100" dist="38100" dir="2700000" algn="tl">
                  <a:srgbClr val="000000">
                    <a:alpha val="43137"/>
                  </a:srgbClr>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76200" y="133350"/>
            <a:ext cx="8915400" cy="6001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pPr>
            <a:r>
              <a:rPr kumimoji="0" lang="en-US" sz="1100" b="1" i="0" u="sng" strike="noStrike" cap="none" normalizeH="0" baseline="0" dirty="0">
                <a:ln>
                  <a:noFill/>
                </a:ln>
                <a:solidFill>
                  <a:schemeClr val="tx1"/>
                </a:solidFill>
                <a:effectLst/>
                <a:latin typeface="Bookman Old Style" pitchFamily="18" charset="0"/>
                <a:cs typeface="Arial" pitchFamily="34" charset="0"/>
              </a:rPr>
              <a:t>(III) PRIORITY SECTOR ADVANCES AS ON 30.09.2021: </a:t>
            </a:r>
            <a:endParaRPr kumimoji="0" lang="en-US" sz="1100" b="0" i="0" u="none" strike="noStrike" cap="none" normalizeH="0" baseline="0" dirty="0">
              <a:ln>
                <a:noFill/>
              </a:ln>
              <a:solidFill>
                <a:schemeClr val="tx1"/>
              </a:solidFill>
              <a:effectLst/>
              <a:latin typeface="Bookman Old Style"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1100" b="1" i="0" u="sng" strike="noStrike" cap="none" normalizeH="0" baseline="0" dirty="0">
              <a:ln>
                <a:noFill/>
              </a:ln>
              <a:solidFill>
                <a:schemeClr val="tx1"/>
              </a:solidFill>
              <a:effectLst/>
              <a:latin typeface="Bookman Old Style" pitchFamily="18" charset="0"/>
              <a:ea typeface="Calibri" pitchFamily="34" charset="0"/>
              <a:cs typeface="Arial" pitchFamily="34" charset="0"/>
            </a:endParaRPr>
          </a:p>
          <a:p>
            <a:pPr algn="just" eaLnBrk="0" fontAlgn="base" hangingPunct="0">
              <a:spcBef>
                <a:spcPct val="0"/>
              </a:spcBef>
              <a:spcAft>
                <a:spcPct val="0"/>
              </a:spcAft>
            </a:pPr>
            <a:r>
              <a:rPr lang="en-US" sz="1100" b="1" u="sng" dirty="0">
                <a:latin typeface="Bookman Old Style" pitchFamily="18" charset="0"/>
                <a:ea typeface="Calibri" pitchFamily="34" charset="0"/>
                <a:cs typeface="Arial" pitchFamily="34" charset="0"/>
              </a:rPr>
              <a:t> </a:t>
            </a:r>
            <a:r>
              <a:rPr kumimoji="0" lang="en-US" sz="1100" b="1" i="0" u="sng" strike="noStrike" cap="none" normalizeH="0" baseline="0" dirty="0">
                <a:ln>
                  <a:noFill/>
                </a:ln>
                <a:solidFill>
                  <a:schemeClr val="tx1"/>
                </a:solidFill>
                <a:effectLst/>
                <a:latin typeface="Bookman Old Style" pitchFamily="18" charset="0"/>
                <a:ea typeface="Calibri" pitchFamily="34" charset="0"/>
                <a:cs typeface="Arial" pitchFamily="34" charset="0"/>
              </a:rPr>
              <a:t>SECTORAL GROWTH UNDER PRIORITY SECTOR ADVANCES: - </a:t>
            </a:r>
            <a:r>
              <a:rPr lang="en-US" sz="1100" b="1" u="sng" dirty="0">
                <a:latin typeface="Bookman Old Style" pitchFamily="18" charset="0"/>
              </a:rPr>
              <a:t>(Ref. Page No. 16)</a:t>
            </a:r>
            <a:endParaRPr lang="en-IN" sz="1100" b="1" u="sng" dirty="0">
              <a:latin typeface="Bookman Old Style" pitchFamily="18" charset="0"/>
            </a:endParaRPr>
          </a:p>
        </p:txBody>
      </p:sp>
      <p:sp>
        <p:nvSpPr>
          <p:cNvPr id="5" name="Rectangle 4"/>
          <p:cNvSpPr/>
          <p:nvPr/>
        </p:nvSpPr>
        <p:spPr>
          <a:xfrm>
            <a:off x="6248400" y="666750"/>
            <a:ext cx="2286000" cy="261610"/>
          </a:xfrm>
          <a:prstGeom prst="rect">
            <a:avLst/>
          </a:prstGeom>
        </p:spPr>
        <p:txBody>
          <a:bodyPr wrap="square">
            <a:spAutoFit/>
          </a:bodyPr>
          <a:lstStyle/>
          <a:p>
            <a:r>
              <a:rPr lang="en-US" sz="1100" dirty="0">
                <a:latin typeface="Bookman Old Style" pitchFamily="18" charset="0"/>
              </a:rPr>
              <a:t>(</a:t>
            </a:r>
            <a:r>
              <a:rPr lang="en-US" sz="1100" b="1" dirty="0">
                <a:latin typeface="Bookman Old Style" pitchFamily="18" charset="0"/>
              </a:rPr>
              <a:t>Amount in Rs. Crores)</a:t>
            </a:r>
            <a:endParaRPr lang="en-IN" sz="1100" dirty="0">
              <a:latin typeface="Bookman Old Style" pitchFamily="18" charset="0"/>
            </a:endParaRPr>
          </a:p>
        </p:txBody>
      </p:sp>
      <p:graphicFrame>
        <p:nvGraphicFramePr>
          <p:cNvPr id="6" name="Table 5"/>
          <p:cNvGraphicFramePr>
            <a:graphicFrameLocks noGrp="1"/>
          </p:cNvGraphicFramePr>
          <p:nvPr/>
        </p:nvGraphicFramePr>
        <p:xfrm>
          <a:off x="381000" y="971550"/>
          <a:ext cx="7924800" cy="1147447"/>
        </p:xfrm>
        <a:graphic>
          <a:graphicData uri="http://schemas.openxmlformats.org/drawingml/2006/table">
            <a:tbl>
              <a:tblPr/>
              <a:tblGrid>
                <a:gridCol w="2362200">
                  <a:extLst>
                    <a:ext uri="{9D8B030D-6E8A-4147-A177-3AD203B41FA5}">
                      <a16:colId xmlns="" xmlns:a16="http://schemas.microsoft.com/office/drawing/2014/main" val="20000"/>
                    </a:ext>
                  </a:extLst>
                </a:gridCol>
                <a:gridCol w="1600200">
                  <a:extLst>
                    <a:ext uri="{9D8B030D-6E8A-4147-A177-3AD203B41FA5}">
                      <a16:colId xmlns="" xmlns:a16="http://schemas.microsoft.com/office/drawing/2014/main" val="20001"/>
                    </a:ext>
                  </a:extLst>
                </a:gridCol>
                <a:gridCol w="1524000">
                  <a:extLst>
                    <a:ext uri="{9D8B030D-6E8A-4147-A177-3AD203B41FA5}">
                      <a16:colId xmlns="" xmlns:a16="http://schemas.microsoft.com/office/drawing/2014/main" val="20002"/>
                    </a:ext>
                  </a:extLst>
                </a:gridCol>
                <a:gridCol w="1066800">
                  <a:extLst>
                    <a:ext uri="{9D8B030D-6E8A-4147-A177-3AD203B41FA5}">
                      <a16:colId xmlns="" xmlns:a16="http://schemas.microsoft.com/office/drawing/2014/main" val="20003"/>
                    </a:ext>
                  </a:extLst>
                </a:gridCol>
                <a:gridCol w="1371600">
                  <a:extLst>
                    <a:ext uri="{9D8B030D-6E8A-4147-A177-3AD203B41FA5}">
                      <a16:colId xmlns="" xmlns:a16="http://schemas.microsoft.com/office/drawing/2014/main" val="20004"/>
                    </a:ext>
                  </a:extLst>
                </a:gridCol>
              </a:tblGrid>
              <a:tr h="228600">
                <a:tc>
                  <a:txBody>
                    <a:bodyPr/>
                    <a:lstStyle/>
                    <a:p>
                      <a:pPr algn="ctr">
                        <a:lnSpc>
                          <a:spcPct val="107000"/>
                        </a:lnSpc>
                        <a:spcAft>
                          <a:spcPts val="0"/>
                        </a:spcAft>
                      </a:pPr>
                      <a:r>
                        <a:rPr lang="en-US" sz="1100" b="1" dirty="0">
                          <a:solidFill>
                            <a:srgbClr val="000000"/>
                          </a:solidFill>
                          <a:latin typeface="Century Gothic"/>
                          <a:ea typeface="Times New Roman"/>
                          <a:cs typeface="Arial"/>
                        </a:rPr>
                        <a:t>Sector</a:t>
                      </a:r>
                      <a:endParaRPr lang="en-IN" sz="1100" dirty="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dirty="0">
                          <a:solidFill>
                            <a:srgbClr val="000000"/>
                          </a:solidFill>
                          <a:latin typeface="Century Gothic"/>
                          <a:ea typeface="Times New Roman"/>
                          <a:cs typeface="Arial"/>
                        </a:rPr>
                        <a:t>OS as on Sept.,2020</a:t>
                      </a:r>
                      <a:endParaRPr lang="en-IN" sz="1100" dirty="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dirty="0">
                          <a:solidFill>
                            <a:srgbClr val="000000"/>
                          </a:solidFill>
                          <a:latin typeface="Century Gothic"/>
                          <a:ea typeface="Times New Roman"/>
                          <a:cs typeface="Arial"/>
                        </a:rPr>
                        <a:t>OS as on Sept., 2021</a:t>
                      </a:r>
                      <a:endParaRPr lang="en-IN" sz="1100" dirty="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a:solidFill>
                            <a:srgbClr val="000000"/>
                          </a:solidFill>
                          <a:latin typeface="Century Gothic"/>
                          <a:ea typeface="Times New Roman"/>
                          <a:cs typeface="Arial"/>
                        </a:rPr>
                        <a:t>YoY Growth</a:t>
                      </a:r>
                      <a:endParaRPr lang="en-IN" sz="110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a:solidFill>
                            <a:srgbClr val="000000"/>
                          </a:solidFill>
                          <a:latin typeface="Century Gothic"/>
                          <a:ea typeface="Times New Roman"/>
                          <a:cs typeface="Arial"/>
                        </a:rPr>
                        <a:t>YoY Growth %</a:t>
                      </a:r>
                      <a:endParaRPr lang="en-IN" sz="110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0"/>
                  </a:ext>
                </a:extLst>
              </a:tr>
              <a:tr h="163195">
                <a:tc>
                  <a:txBody>
                    <a:bodyPr/>
                    <a:lstStyle/>
                    <a:p>
                      <a:pPr>
                        <a:lnSpc>
                          <a:spcPct val="107000"/>
                        </a:lnSpc>
                        <a:spcAft>
                          <a:spcPts val="0"/>
                        </a:spcAft>
                      </a:pPr>
                      <a:r>
                        <a:rPr lang="en-US" sz="1100" b="1" dirty="0" err="1">
                          <a:solidFill>
                            <a:srgbClr val="000000"/>
                          </a:solidFill>
                          <a:latin typeface="Century Gothic"/>
                          <a:ea typeface="Times New Roman"/>
                          <a:cs typeface="Arial"/>
                        </a:rPr>
                        <a:t>Agri</a:t>
                      </a:r>
                      <a:r>
                        <a:rPr lang="en-US" sz="1100" b="1" dirty="0">
                          <a:solidFill>
                            <a:srgbClr val="000000"/>
                          </a:solidFill>
                          <a:latin typeface="Century Gothic"/>
                          <a:ea typeface="Times New Roman"/>
                          <a:cs typeface="Arial"/>
                        </a:rPr>
                        <a:t> Total</a:t>
                      </a:r>
                      <a:endParaRPr lang="en-IN" sz="1100" dirty="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dirty="0">
                          <a:solidFill>
                            <a:srgbClr val="000000"/>
                          </a:solidFill>
                          <a:latin typeface="Century Gothic"/>
                          <a:ea typeface="Times New Roman"/>
                          <a:cs typeface="Arial"/>
                        </a:rPr>
                        <a:t>453.03</a:t>
                      </a:r>
                      <a:endParaRPr lang="en-IN" sz="1100" dirty="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a:solidFill>
                            <a:srgbClr val="000000"/>
                          </a:solidFill>
                          <a:latin typeface="Century Gothic"/>
                          <a:ea typeface="Times New Roman"/>
                          <a:cs typeface="Arial"/>
                        </a:rPr>
                        <a:t>1571.14</a:t>
                      </a:r>
                      <a:endParaRPr lang="en-IN" sz="110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dirty="0">
                          <a:solidFill>
                            <a:srgbClr val="000000"/>
                          </a:solidFill>
                          <a:latin typeface="Century Gothic"/>
                          <a:ea typeface="Times New Roman"/>
                          <a:cs typeface="Arial"/>
                        </a:rPr>
                        <a:t>1118.11</a:t>
                      </a:r>
                      <a:endParaRPr lang="en-IN" sz="1100" dirty="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a:solidFill>
                            <a:srgbClr val="000000"/>
                          </a:solidFill>
                          <a:latin typeface="Century Gothic"/>
                          <a:ea typeface="Times New Roman"/>
                          <a:cs typeface="Arial"/>
                        </a:rPr>
                        <a:t>246.804</a:t>
                      </a:r>
                      <a:endParaRPr lang="en-IN" sz="110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1"/>
                  </a:ext>
                </a:extLst>
              </a:tr>
              <a:tr h="58420">
                <a:tc>
                  <a:txBody>
                    <a:bodyPr/>
                    <a:lstStyle/>
                    <a:p>
                      <a:pPr>
                        <a:lnSpc>
                          <a:spcPct val="107000"/>
                        </a:lnSpc>
                        <a:spcAft>
                          <a:spcPts val="0"/>
                        </a:spcAft>
                      </a:pPr>
                      <a:r>
                        <a:rPr lang="en-US" sz="1100" b="1">
                          <a:solidFill>
                            <a:srgbClr val="000000"/>
                          </a:solidFill>
                          <a:latin typeface="Century Gothic"/>
                          <a:ea typeface="Times New Roman"/>
                          <a:cs typeface="Arial"/>
                        </a:rPr>
                        <a:t>Crop loan (out of Agri loan) *</a:t>
                      </a:r>
                      <a:endParaRPr lang="en-IN" sz="110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dirty="0">
                          <a:solidFill>
                            <a:srgbClr val="000000"/>
                          </a:solidFill>
                          <a:latin typeface="Century Gothic"/>
                          <a:ea typeface="Times New Roman"/>
                          <a:cs typeface="Arial"/>
                        </a:rPr>
                        <a:t>65.96</a:t>
                      </a:r>
                      <a:endParaRPr lang="en-IN" sz="1100" dirty="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dirty="0">
                          <a:solidFill>
                            <a:srgbClr val="000000"/>
                          </a:solidFill>
                          <a:latin typeface="Century Gothic"/>
                          <a:ea typeface="Times New Roman"/>
                          <a:cs typeface="Arial"/>
                        </a:rPr>
                        <a:t>96.90</a:t>
                      </a:r>
                      <a:endParaRPr lang="en-IN" sz="1100" dirty="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dirty="0">
                          <a:solidFill>
                            <a:srgbClr val="000000"/>
                          </a:solidFill>
                          <a:latin typeface="Century Gothic"/>
                          <a:ea typeface="Times New Roman"/>
                          <a:cs typeface="Arial"/>
                        </a:rPr>
                        <a:t>30.94</a:t>
                      </a:r>
                      <a:endParaRPr lang="en-IN" sz="1100" dirty="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a:solidFill>
                            <a:srgbClr val="000000"/>
                          </a:solidFill>
                          <a:latin typeface="Century Gothic"/>
                          <a:ea typeface="Times New Roman"/>
                          <a:cs typeface="Arial"/>
                        </a:rPr>
                        <a:t>46.90</a:t>
                      </a:r>
                      <a:endParaRPr lang="en-IN" sz="110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2"/>
                  </a:ext>
                </a:extLst>
              </a:tr>
              <a:tr h="116840">
                <a:tc>
                  <a:txBody>
                    <a:bodyPr/>
                    <a:lstStyle/>
                    <a:p>
                      <a:pPr>
                        <a:lnSpc>
                          <a:spcPct val="107000"/>
                        </a:lnSpc>
                        <a:spcAft>
                          <a:spcPts val="0"/>
                        </a:spcAft>
                      </a:pPr>
                      <a:r>
                        <a:rPr lang="en-US" sz="1100" b="1">
                          <a:solidFill>
                            <a:srgbClr val="000000"/>
                          </a:solidFill>
                          <a:latin typeface="Century Gothic"/>
                          <a:ea typeface="Times New Roman"/>
                          <a:cs typeface="Arial"/>
                        </a:rPr>
                        <a:t>MSME</a:t>
                      </a:r>
                      <a:endParaRPr lang="en-IN" sz="110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dirty="0">
                          <a:solidFill>
                            <a:srgbClr val="000000"/>
                          </a:solidFill>
                          <a:latin typeface="Century Gothic"/>
                          <a:ea typeface="Times New Roman"/>
                          <a:cs typeface="Arial"/>
                        </a:rPr>
                        <a:t>1064.97</a:t>
                      </a:r>
                      <a:endParaRPr lang="en-IN" sz="1100" dirty="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dirty="0">
                          <a:solidFill>
                            <a:srgbClr val="000000"/>
                          </a:solidFill>
                          <a:latin typeface="Century Gothic"/>
                          <a:ea typeface="Times New Roman"/>
                          <a:cs typeface="Arial"/>
                        </a:rPr>
                        <a:t>1402.41</a:t>
                      </a:r>
                      <a:endParaRPr lang="en-IN" sz="1100" dirty="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dirty="0">
                          <a:solidFill>
                            <a:srgbClr val="000000"/>
                          </a:solidFill>
                          <a:latin typeface="Century Gothic"/>
                          <a:ea typeface="Times New Roman"/>
                          <a:cs typeface="Arial"/>
                        </a:rPr>
                        <a:t>337.44</a:t>
                      </a:r>
                      <a:endParaRPr lang="en-IN" sz="1100" dirty="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dirty="0">
                          <a:solidFill>
                            <a:srgbClr val="000000"/>
                          </a:solidFill>
                          <a:latin typeface="Century Gothic"/>
                          <a:ea typeface="Times New Roman"/>
                          <a:cs typeface="Arial"/>
                        </a:rPr>
                        <a:t>31.68</a:t>
                      </a:r>
                      <a:endParaRPr lang="en-IN" sz="1100" dirty="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3"/>
                  </a:ext>
                </a:extLst>
              </a:tr>
              <a:tr h="99060">
                <a:tc>
                  <a:txBody>
                    <a:bodyPr/>
                    <a:lstStyle/>
                    <a:p>
                      <a:pPr>
                        <a:lnSpc>
                          <a:spcPct val="107000"/>
                        </a:lnSpc>
                        <a:spcAft>
                          <a:spcPts val="0"/>
                        </a:spcAft>
                      </a:pPr>
                      <a:r>
                        <a:rPr lang="en-US" sz="1100" b="1" dirty="0">
                          <a:solidFill>
                            <a:srgbClr val="000000"/>
                          </a:solidFill>
                          <a:latin typeface="Century Gothic"/>
                          <a:ea typeface="Times New Roman"/>
                          <a:cs typeface="Arial"/>
                        </a:rPr>
                        <a:t>Other Priority Sector</a:t>
                      </a:r>
                      <a:endParaRPr lang="en-IN" sz="1100" dirty="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dirty="0">
                          <a:solidFill>
                            <a:srgbClr val="000000"/>
                          </a:solidFill>
                          <a:latin typeface="Century Gothic"/>
                          <a:ea typeface="Times New Roman"/>
                          <a:cs typeface="Arial"/>
                        </a:rPr>
                        <a:t>1111.09</a:t>
                      </a:r>
                      <a:endParaRPr lang="en-IN" sz="1100" dirty="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dirty="0">
                          <a:solidFill>
                            <a:srgbClr val="000000"/>
                          </a:solidFill>
                          <a:latin typeface="Century Gothic"/>
                          <a:ea typeface="Times New Roman"/>
                          <a:cs typeface="Arial"/>
                        </a:rPr>
                        <a:t>1312.86</a:t>
                      </a:r>
                      <a:endParaRPr lang="en-IN" sz="1100" dirty="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dirty="0">
                          <a:solidFill>
                            <a:srgbClr val="000000"/>
                          </a:solidFill>
                          <a:latin typeface="Century Gothic"/>
                          <a:ea typeface="Times New Roman"/>
                          <a:cs typeface="Arial"/>
                        </a:rPr>
                        <a:t>201.77</a:t>
                      </a:r>
                      <a:endParaRPr lang="en-IN" sz="1100" dirty="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dirty="0">
                          <a:solidFill>
                            <a:srgbClr val="000000"/>
                          </a:solidFill>
                          <a:latin typeface="Century Gothic"/>
                          <a:ea typeface="Times New Roman"/>
                          <a:cs typeface="Arial"/>
                        </a:rPr>
                        <a:t>18.16</a:t>
                      </a:r>
                      <a:endParaRPr lang="en-IN" sz="1100" dirty="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4"/>
                  </a:ext>
                </a:extLst>
              </a:tr>
              <a:tr h="201295">
                <a:tc>
                  <a:txBody>
                    <a:bodyPr/>
                    <a:lstStyle/>
                    <a:p>
                      <a:pPr algn="ctr">
                        <a:lnSpc>
                          <a:spcPct val="107000"/>
                        </a:lnSpc>
                        <a:spcAft>
                          <a:spcPts val="0"/>
                        </a:spcAft>
                      </a:pPr>
                      <a:r>
                        <a:rPr lang="en-US" sz="1100" b="1">
                          <a:solidFill>
                            <a:srgbClr val="000000"/>
                          </a:solidFill>
                          <a:latin typeface="Century Gothic"/>
                          <a:ea typeface="Times New Roman"/>
                          <a:cs typeface="Arial"/>
                        </a:rPr>
                        <a:t>Total</a:t>
                      </a:r>
                      <a:endParaRPr lang="en-IN" sz="110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b="1">
                          <a:solidFill>
                            <a:srgbClr val="000000"/>
                          </a:solidFill>
                          <a:latin typeface="Century Gothic"/>
                          <a:ea typeface="Times New Roman"/>
                          <a:cs typeface="Arial"/>
                        </a:rPr>
                        <a:t>2629.09</a:t>
                      </a:r>
                      <a:endParaRPr lang="en-IN" sz="110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b="1" dirty="0">
                          <a:solidFill>
                            <a:srgbClr val="000000"/>
                          </a:solidFill>
                          <a:latin typeface="Century Gothic"/>
                          <a:ea typeface="Times New Roman"/>
                          <a:cs typeface="Arial"/>
                        </a:rPr>
                        <a:t>4286.41</a:t>
                      </a:r>
                      <a:endParaRPr lang="en-IN" sz="1100" dirty="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b="1" dirty="0">
                          <a:solidFill>
                            <a:srgbClr val="000000"/>
                          </a:solidFill>
                          <a:latin typeface="Century Gothic"/>
                          <a:ea typeface="Times New Roman"/>
                          <a:cs typeface="Arial"/>
                        </a:rPr>
                        <a:t>1657.32</a:t>
                      </a:r>
                      <a:endParaRPr lang="en-IN" sz="1100" dirty="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dirty="0">
                          <a:solidFill>
                            <a:srgbClr val="000000"/>
                          </a:solidFill>
                          <a:latin typeface="Century Gothic"/>
                          <a:ea typeface="Times New Roman"/>
                          <a:cs typeface="Arial"/>
                        </a:rPr>
                        <a:t>63.04</a:t>
                      </a:r>
                      <a:endParaRPr lang="en-IN" sz="1100" dirty="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5"/>
                  </a:ext>
                </a:extLst>
              </a:tr>
            </a:tbl>
          </a:graphicData>
        </a:graphic>
      </p:graphicFrame>
      <p:sp>
        <p:nvSpPr>
          <p:cNvPr id="22530" name="Rectangle 2"/>
          <p:cNvSpPr>
            <a:spLocks noChangeArrowheads="1"/>
          </p:cNvSpPr>
          <p:nvPr/>
        </p:nvSpPr>
        <p:spPr bwMode="auto">
          <a:xfrm>
            <a:off x="76200" y="2190750"/>
            <a:ext cx="9067800"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kumimoji="0" lang="en-US" sz="1100" b="1" i="0" strike="noStrike" cap="none" normalizeH="0" baseline="0" dirty="0">
                <a:ln>
                  <a:noFill/>
                </a:ln>
                <a:solidFill>
                  <a:schemeClr val="tx1"/>
                </a:solidFill>
                <a:effectLst/>
                <a:latin typeface="Bookman Old Style" pitchFamily="18" charset="0"/>
                <a:cs typeface="Arial" pitchFamily="34" charset="0"/>
              </a:rPr>
              <a:t>(IV) </a:t>
            </a:r>
            <a:r>
              <a:rPr kumimoji="0" lang="en-US" sz="1100" b="1" i="0" u="sng" strike="noStrike" cap="none" normalizeH="0" baseline="0" dirty="0">
                <a:ln>
                  <a:noFill/>
                </a:ln>
                <a:solidFill>
                  <a:schemeClr val="tx1"/>
                </a:solidFill>
                <a:effectLst/>
                <a:latin typeface="Bookman Old Style" pitchFamily="18" charset="0"/>
                <a:cs typeface="Arial" pitchFamily="34" charset="0"/>
              </a:rPr>
              <a:t>PRADHAN MANTRI MUDRA YOJANA (PMMY) as on 30.09.2021   </a:t>
            </a:r>
            <a:r>
              <a:rPr lang="en-US" sz="1100" b="1" u="sng" dirty="0">
                <a:latin typeface="Bookman Old Style" pitchFamily="18" charset="0"/>
              </a:rPr>
              <a:t>(Ref. Page No. 54</a:t>
            </a:r>
            <a:r>
              <a:rPr lang="en-US" sz="1100" dirty="0"/>
              <a:t>)</a:t>
            </a:r>
            <a:endParaRPr lang="en-IN" sz="1100" dirty="0"/>
          </a:p>
        </p:txBody>
      </p:sp>
      <p:sp>
        <p:nvSpPr>
          <p:cNvPr id="8" name="Rectangle 7"/>
          <p:cNvSpPr/>
          <p:nvPr/>
        </p:nvSpPr>
        <p:spPr>
          <a:xfrm>
            <a:off x="6400800" y="2495550"/>
            <a:ext cx="1905000" cy="261610"/>
          </a:xfrm>
          <a:prstGeom prst="rect">
            <a:avLst/>
          </a:prstGeom>
        </p:spPr>
        <p:txBody>
          <a:bodyPr wrap="square">
            <a:spAutoFit/>
          </a:bodyPr>
          <a:lstStyle/>
          <a:p>
            <a:r>
              <a:rPr lang="en-US" sz="1100" dirty="0">
                <a:latin typeface="Bookman Old Style" pitchFamily="18" charset="0"/>
              </a:rPr>
              <a:t>(</a:t>
            </a:r>
            <a:r>
              <a:rPr lang="en-US" sz="1100" b="1" dirty="0">
                <a:latin typeface="Bookman Old Style" pitchFamily="18" charset="0"/>
              </a:rPr>
              <a:t>Amount in Rs. Crores)</a:t>
            </a:r>
            <a:endParaRPr lang="en-IN" sz="1100" dirty="0">
              <a:latin typeface="Bookman Old Style" pitchFamily="18" charset="0"/>
            </a:endParaRPr>
          </a:p>
        </p:txBody>
      </p:sp>
      <p:graphicFrame>
        <p:nvGraphicFramePr>
          <p:cNvPr id="9" name="Table 8"/>
          <p:cNvGraphicFramePr>
            <a:graphicFrameLocks noGrp="1"/>
          </p:cNvGraphicFramePr>
          <p:nvPr/>
        </p:nvGraphicFramePr>
        <p:xfrm>
          <a:off x="381000" y="2800350"/>
          <a:ext cx="7924800" cy="1097280"/>
        </p:xfrm>
        <a:graphic>
          <a:graphicData uri="http://schemas.openxmlformats.org/drawingml/2006/table">
            <a:tbl>
              <a:tblPr/>
              <a:tblGrid>
                <a:gridCol w="831970">
                  <a:extLst>
                    <a:ext uri="{9D8B030D-6E8A-4147-A177-3AD203B41FA5}">
                      <a16:colId xmlns="" xmlns:a16="http://schemas.microsoft.com/office/drawing/2014/main" val="20000"/>
                    </a:ext>
                  </a:extLst>
                </a:gridCol>
                <a:gridCol w="863188">
                  <a:extLst>
                    <a:ext uri="{9D8B030D-6E8A-4147-A177-3AD203B41FA5}">
                      <a16:colId xmlns="" xmlns:a16="http://schemas.microsoft.com/office/drawing/2014/main" val="20001"/>
                    </a:ext>
                  </a:extLst>
                </a:gridCol>
                <a:gridCol w="961911">
                  <a:extLst>
                    <a:ext uri="{9D8B030D-6E8A-4147-A177-3AD203B41FA5}">
                      <a16:colId xmlns="" xmlns:a16="http://schemas.microsoft.com/office/drawing/2014/main" val="20002"/>
                    </a:ext>
                  </a:extLst>
                </a:gridCol>
                <a:gridCol w="837032">
                  <a:extLst>
                    <a:ext uri="{9D8B030D-6E8A-4147-A177-3AD203B41FA5}">
                      <a16:colId xmlns="" xmlns:a16="http://schemas.microsoft.com/office/drawing/2014/main" val="20003"/>
                    </a:ext>
                  </a:extLst>
                </a:gridCol>
                <a:gridCol w="837032">
                  <a:extLst>
                    <a:ext uri="{9D8B030D-6E8A-4147-A177-3AD203B41FA5}">
                      <a16:colId xmlns="" xmlns:a16="http://schemas.microsoft.com/office/drawing/2014/main" val="20004"/>
                    </a:ext>
                  </a:extLst>
                </a:gridCol>
                <a:gridCol w="961911">
                  <a:extLst>
                    <a:ext uri="{9D8B030D-6E8A-4147-A177-3AD203B41FA5}">
                      <a16:colId xmlns="" xmlns:a16="http://schemas.microsoft.com/office/drawing/2014/main" val="20005"/>
                    </a:ext>
                  </a:extLst>
                </a:gridCol>
                <a:gridCol w="837032">
                  <a:extLst>
                    <a:ext uri="{9D8B030D-6E8A-4147-A177-3AD203B41FA5}">
                      <a16:colId xmlns="" xmlns:a16="http://schemas.microsoft.com/office/drawing/2014/main" val="20006"/>
                    </a:ext>
                  </a:extLst>
                </a:gridCol>
                <a:gridCol w="837032">
                  <a:extLst>
                    <a:ext uri="{9D8B030D-6E8A-4147-A177-3AD203B41FA5}">
                      <a16:colId xmlns="" xmlns:a16="http://schemas.microsoft.com/office/drawing/2014/main" val="20007"/>
                    </a:ext>
                  </a:extLst>
                </a:gridCol>
                <a:gridCol w="957692">
                  <a:extLst>
                    <a:ext uri="{9D8B030D-6E8A-4147-A177-3AD203B41FA5}">
                      <a16:colId xmlns="" xmlns:a16="http://schemas.microsoft.com/office/drawing/2014/main" val="20008"/>
                    </a:ext>
                  </a:extLst>
                </a:gridCol>
              </a:tblGrid>
              <a:tr h="182880">
                <a:tc gridSpan="3">
                  <a:txBody>
                    <a:bodyPr/>
                    <a:lstStyle/>
                    <a:p>
                      <a:pPr algn="ctr">
                        <a:lnSpc>
                          <a:spcPct val="107000"/>
                        </a:lnSpc>
                        <a:spcAft>
                          <a:spcPts val="0"/>
                        </a:spcAft>
                      </a:pPr>
                      <a:r>
                        <a:rPr lang="en-US" sz="1100" b="1" dirty="0">
                          <a:solidFill>
                            <a:srgbClr val="000000"/>
                          </a:solidFill>
                          <a:latin typeface="Century Gothic"/>
                          <a:ea typeface="Times New Roman"/>
                          <a:cs typeface="Arial"/>
                        </a:rPr>
                        <a:t>As on March, 2021</a:t>
                      </a:r>
                      <a:endParaRPr lang="en-IN" sz="1100" dirty="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lang="en-IN"/>
                    </a:p>
                  </a:txBody>
                  <a:tcPr/>
                </a:tc>
                <a:tc hMerge="1">
                  <a:txBody>
                    <a:bodyPr/>
                    <a:lstStyle/>
                    <a:p>
                      <a:endParaRPr lang="en-IN"/>
                    </a:p>
                  </a:txBody>
                  <a:tcPr/>
                </a:tc>
                <a:tc gridSpan="3">
                  <a:txBody>
                    <a:bodyPr/>
                    <a:lstStyle/>
                    <a:p>
                      <a:pPr algn="ctr">
                        <a:lnSpc>
                          <a:spcPct val="107000"/>
                        </a:lnSpc>
                        <a:spcAft>
                          <a:spcPts val="0"/>
                        </a:spcAft>
                      </a:pPr>
                      <a:r>
                        <a:rPr lang="en-US" sz="1100" b="1">
                          <a:solidFill>
                            <a:srgbClr val="000000"/>
                          </a:solidFill>
                          <a:latin typeface="Century Gothic"/>
                          <a:ea typeface="Times New Roman"/>
                          <a:cs typeface="Arial"/>
                        </a:rPr>
                        <a:t>As on Sept, 2020</a:t>
                      </a:r>
                      <a:endParaRPr lang="en-IN" sz="1100">
                        <a:latin typeface="Calibri"/>
                        <a:ea typeface="Calibri"/>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lang="en-IN"/>
                    </a:p>
                  </a:txBody>
                  <a:tcPr/>
                </a:tc>
                <a:tc hMerge="1">
                  <a:txBody>
                    <a:bodyPr/>
                    <a:lstStyle/>
                    <a:p>
                      <a:endParaRPr lang="en-IN"/>
                    </a:p>
                  </a:txBody>
                  <a:tcPr/>
                </a:tc>
                <a:tc gridSpan="3">
                  <a:txBody>
                    <a:bodyPr/>
                    <a:lstStyle/>
                    <a:p>
                      <a:pPr algn="ctr">
                        <a:lnSpc>
                          <a:spcPct val="107000"/>
                        </a:lnSpc>
                        <a:spcAft>
                          <a:spcPts val="0"/>
                        </a:spcAft>
                      </a:pPr>
                      <a:r>
                        <a:rPr lang="en-US" sz="1100" b="1">
                          <a:solidFill>
                            <a:srgbClr val="000000"/>
                          </a:solidFill>
                          <a:latin typeface="Century Gothic"/>
                          <a:ea typeface="Times New Roman"/>
                          <a:cs typeface="Arial"/>
                        </a:rPr>
                        <a:t>As on Sept, 2021</a:t>
                      </a:r>
                      <a:endParaRPr lang="en-IN" sz="110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lang="en-IN"/>
                    </a:p>
                  </a:txBody>
                  <a:tcPr/>
                </a:tc>
                <a:tc hMerge="1">
                  <a:txBody>
                    <a:bodyPr/>
                    <a:lstStyle/>
                    <a:p>
                      <a:endParaRPr lang="en-IN"/>
                    </a:p>
                  </a:txBody>
                  <a:tcPr/>
                </a:tc>
                <a:extLst>
                  <a:ext uri="{0D108BD9-81ED-4DB2-BD59-A6C34878D82A}">
                    <a16:rowId xmlns="" xmlns:a16="http://schemas.microsoft.com/office/drawing/2014/main" val="10000"/>
                  </a:ext>
                </a:extLst>
              </a:tr>
              <a:tr h="182880">
                <a:tc>
                  <a:txBody>
                    <a:bodyPr/>
                    <a:lstStyle/>
                    <a:p>
                      <a:pPr algn="ctr">
                        <a:lnSpc>
                          <a:spcPct val="107000"/>
                        </a:lnSpc>
                        <a:spcAft>
                          <a:spcPts val="0"/>
                        </a:spcAft>
                      </a:pPr>
                      <a:r>
                        <a:rPr lang="en-US" sz="1100" b="1" dirty="0">
                          <a:solidFill>
                            <a:srgbClr val="000000"/>
                          </a:solidFill>
                          <a:latin typeface="Century Gothic"/>
                          <a:ea typeface="Times New Roman"/>
                          <a:cs typeface="Arial"/>
                        </a:rPr>
                        <a:t> </a:t>
                      </a:r>
                      <a:endParaRPr lang="en-IN" sz="1100" dirty="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dirty="0">
                          <a:solidFill>
                            <a:srgbClr val="000000"/>
                          </a:solidFill>
                          <a:latin typeface="Century Gothic"/>
                          <a:ea typeface="Times New Roman"/>
                          <a:cs typeface="Arial"/>
                        </a:rPr>
                        <a:t>No.</a:t>
                      </a:r>
                      <a:endParaRPr lang="en-IN" sz="1100" dirty="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dirty="0">
                          <a:solidFill>
                            <a:srgbClr val="000000"/>
                          </a:solidFill>
                          <a:latin typeface="Century Gothic"/>
                          <a:ea typeface="Times New Roman"/>
                          <a:cs typeface="Arial"/>
                        </a:rPr>
                        <a:t>Amount.</a:t>
                      </a:r>
                      <a:endParaRPr lang="en-IN" sz="1100" dirty="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endParaRPr lang="en-IN" sz="1100">
                        <a:latin typeface="Calibri"/>
                        <a:ea typeface="Calibri"/>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a:solidFill>
                            <a:srgbClr val="000000"/>
                          </a:solidFill>
                          <a:latin typeface="Century Gothic"/>
                          <a:ea typeface="Times New Roman"/>
                          <a:cs typeface="Arial"/>
                        </a:rPr>
                        <a:t>No</a:t>
                      </a:r>
                      <a:endParaRPr lang="en-IN" sz="1100">
                        <a:latin typeface="Calibri"/>
                        <a:ea typeface="Calibri"/>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a:solidFill>
                            <a:srgbClr val="000000"/>
                          </a:solidFill>
                          <a:latin typeface="Century Gothic"/>
                          <a:ea typeface="Times New Roman"/>
                          <a:cs typeface="Arial"/>
                        </a:rPr>
                        <a:t>Amount</a:t>
                      </a:r>
                      <a:endParaRPr lang="en-IN" sz="1100">
                        <a:latin typeface="Calibri"/>
                        <a:ea typeface="Calibri"/>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a:solidFill>
                            <a:srgbClr val="000000"/>
                          </a:solidFill>
                          <a:latin typeface="Century Gothic"/>
                          <a:ea typeface="Times New Roman"/>
                          <a:cs typeface="Arial"/>
                        </a:rPr>
                        <a:t> </a:t>
                      </a:r>
                      <a:endParaRPr lang="en-IN" sz="110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a:solidFill>
                            <a:srgbClr val="000000"/>
                          </a:solidFill>
                          <a:latin typeface="Century Gothic"/>
                          <a:ea typeface="Times New Roman"/>
                          <a:cs typeface="Arial"/>
                        </a:rPr>
                        <a:t>No.</a:t>
                      </a:r>
                      <a:endParaRPr lang="en-IN" sz="110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a:solidFill>
                            <a:srgbClr val="000000"/>
                          </a:solidFill>
                          <a:latin typeface="Century Gothic"/>
                          <a:ea typeface="Times New Roman"/>
                          <a:cs typeface="Arial"/>
                        </a:rPr>
                        <a:t>Amount.</a:t>
                      </a:r>
                      <a:endParaRPr lang="en-IN" sz="110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1"/>
                  </a:ext>
                </a:extLst>
              </a:tr>
              <a:tr h="182880">
                <a:tc>
                  <a:txBody>
                    <a:bodyPr/>
                    <a:lstStyle/>
                    <a:p>
                      <a:pPr algn="ctr">
                        <a:lnSpc>
                          <a:spcPct val="107000"/>
                        </a:lnSpc>
                        <a:spcAft>
                          <a:spcPts val="0"/>
                        </a:spcAft>
                      </a:pPr>
                      <a:r>
                        <a:rPr lang="en-US" sz="1100" b="1">
                          <a:solidFill>
                            <a:srgbClr val="000000"/>
                          </a:solidFill>
                          <a:latin typeface="Century Gothic"/>
                          <a:ea typeface="Times New Roman"/>
                          <a:cs typeface="Arial"/>
                        </a:rPr>
                        <a:t>Shishu</a:t>
                      </a:r>
                      <a:endParaRPr lang="en-IN" sz="110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dirty="0">
                          <a:solidFill>
                            <a:srgbClr val="000000"/>
                          </a:solidFill>
                          <a:latin typeface="Century Gothic"/>
                          <a:ea typeface="Times New Roman"/>
                          <a:cs typeface="Arial"/>
                        </a:rPr>
                        <a:t>6730</a:t>
                      </a:r>
                      <a:endParaRPr lang="en-IN" sz="1100" dirty="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a:solidFill>
                            <a:srgbClr val="000000"/>
                          </a:solidFill>
                          <a:latin typeface="Century Gothic"/>
                          <a:ea typeface="Times New Roman"/>
                          <a:cs typeface="Arial"/>
                        </a:rPr>
                        <a:t>14.54</a:t>
                      </a:r>
                      <a:endParaRPr lang="en-IN" sz="110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a:solidFill>
                            <a:srgbClr val="000000"/>
                          </a:solidFill>
                          <a:latin typeface="Century Gothic"/>
                          <a:ea typeface="Times New Roman"/>
                          <a:cs typeface="Arial"/>
                        </a:rPr>
                        <a:t>Shishu</a:t>
                      </a:r>
                      <a:endParaRPr lang="en-IN" sz="1100">
                        <a:latin typeface="Calibri"/>
                        <a:ea typeface="Calibri"/>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a:solidFill>
                            <a:srgbClr val="000000"/>
                          </a:solidFill>
                          <a:latin typeface="Century Gothic"/>
                          <a:ea typeface="Times New Roman"/>
                          <a:cs typeface="Arial"/>
                        </a:rPr>
                        <a:t>11545</a:t>
                      </a:r>
                      <a:endParaRPr lang="en-IN" sz="1100">
                        <a:latin typeface="Calibri"/>
                        <a:ea typeface="Calibri"/>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a:solidFill>
                            <a:srgbClr val="000000"/>
                          </a:solidFill>
                          <a:latin typeface="Century Gothic"/>
                          <a:ea typeface="Times New Roman"/>
                          <a:cs typeface="Arial"/>
                        </a:rPr>
                        <a:t>25.12</a:t>
                      </a:r>
                      <a:endParaRPr lang="en-IN" sz="1100">
                        <a:latin typeface="Calibri"/>
                        <a:ea typeface="Calibri"/>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a:solidFill>
                            <a:srgbClr val="000000"/>
                          </a:solidFill>
                          <a:latin typeface="Century Gothic"/>
                          <a:ea typeface="Times New Roman"/>
                          <a:cs typeface="Arial"/>
                        </a:rPr>
                        <a:t>Shishu</a:t>
                      </a:r>
                      <a:endParaRPr lang="en-IN" sz="110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a:solidFill>
                            <a:srgbClr val="000000"/>
                          </a:solidFill>
                          <a:latin typeface="Century Gothic"/>
                          <a:ea typeface="Times New Roman"/>
                          <a:cs typeface="Arial"/>
                        </a:rPr>
                        <a:t>5506</a:t>
                      </a:r>
                      <a:endParaRPr lang="en-IN" sz="110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a:solidFill>
                            <a:srgbClr val="000000"/>
                          </a:solidFill>
                          <a:latin typeface="Century Gothic"/>
                          <a:ea typeface="Times New Roman"/>
                          <a:cs typeface="Arial"/>
                        </a:rPr>
                        <a:t>11.92</a:t>
                      </a:r>
                      <a:endParaRPr lang="en-IN" sz="110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2"/>
                  </a:ext>
                </a:extLst>
              </a:tr>
              <a:tr h="182880">
                <a:tc>
                  <a:txBody>
                    <a:bodyPr/>
                    <a:lstStyle/>
                    <a:p>
                      <a:pPr algn="ctr">
                        <a:lnSpc>
                          <a:spcPct val="107000"/>
                        </a:lnSpc>
                        <a:spcAft>
                          <a:spcPts val="0"/>
                        </a:spcAft>
                      </a:pPr>
                      <a:r>
                        <a:rPr lang="en-US" sz="1100" b="1">
                          <a:solidFill>
                            <a:srgbClr val="000000"/>
                          </a:solidFill>
                          <a:latin typeface="Century Gothic"/>
                          <a:ea typeface="Times New Roman"/>
                          <a:cs typeface="Arial"/>
                        </a:rPr>
                        <a:t>Kishore</a:t>
                      </a:r>
                      <a:endParaRPr lang="en-IN" sz="110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dirty="0">
                          <a:solidFill>
                            <a:srgbClr val="000000"/>
                          </a:solidFill>
                          <a:latin typeface="Century Gothic"/>
                          <a:ea typeface="Times New Roman"/>
                          <a:cs typeface="Arial"/>
                        </a:rPr>
                        <a:t>8317</a:t>
                      </a:r>
                      <a:endParaRPr lang="en-IN" sz="1100" dirty="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dirty="0">
                          <a:solidFill>
                            <a:srgbClr val="000000"/>
                          </a:solidFill>
                          <a:latin typeface="Century Gothic"/>
                          <a:ea typeface="Times New Roman"/>
                          <a:cs typeface="Arial"/>
                        </a:rPr>
                        <a:t>137.40</a:t>
                      </a:r>
                      <a:endParaRPr lang="en-IN" sz="1100" dirty="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dirty="0" err="1">
                          <a:solidFill>
                            <a:srgbClr val="000000"/>
                          </a:solidFill>
                          <a:latin typeface="Century Gothic"/>
                          <a:ea typeface="Times New Roman"/>
                          <a:cs typeface="Arial"/>
                        </a:rPr>
                        <a:t>Kishore</a:t>
                      </a:r>
                      <a:endParaRPr lang="en-IN" sz="1100" dirty="0">
                        <a:latin typeface="Calibri"/>
                        <a:ea typeface="Calibri"/>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a:solidFill>
                            <a:srgbClr val="000000"/>
                          </a:solidFill>
                          <a:latin typeface="Century Gothic"/>
                          <a:ea typeface="Times New Roman"/>
                          <a:cs typeface="Arial"/>
                        </a:rPr>
                        <a:t>7730</a:t>
                      </a:r>
                      <a:endParaRPr lang="en-IN" sz="1100">
                        <a:latin typeface="Calibri"/>
                        <a:ea typeface="Calibri"/>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a:solidFill>
                            <a:srgbClr val="000000"/>
                          </a:solidFill>
                          <a:latin typeface="Century Gothic"/>
                          <a:ea typeface="Times New Roman"/>
                          <a:cs typeface="Arial"/>
                        </a:rPr>
                        <a:t>124.25</a:t>
                      </a:r>
                      <a:endParaRPr lang="en-IN" sz="1100">
                        <a:latin typeface="Calibri"/>
                        <a:ea typeface="Calibri"/>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a:solidFill>
                            <a:srgbClr val="000000"/>
                          </a:solidFill>
                          <a:latin typeface="Century Gothic"/>
                          <a:ea typeface="Times New Roman"/>
                          <a:cs typeface="Arial"/>
                        </a:rPr>
                        <a:t>Kishore</a:t>
                      </a:r>
                      <a:endParaRPr lang="en-IN" sz="110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a:solidFill>
                            <a:srgbClr val="000000"/>
                          </a:solidFill>
                          <a:latin typeface="Century Gothic"/>
                          <a:ea typeface="Times New Roman"/>
                          <a:cs typeface="Arial"/>
                        </a:rPr>
                        <a:t>8073</a:t>
                      </a:r>
                      <a:endParaRPr lang="en-IN" sz="110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a:solidFill>
                            <a:srgbClr val="000000"/>
                          </a:solidFill>
                          <a:latin typeface="Century Gothic"/>
                          <a:ea typeface="Times New Roman"/>
                          <a:cs typeface="Arial"/>
                        </a:rPr>
                        <a:t>131.31</a:t>
                      </a:r>
                      <a:endParaRPr lang="en-IN" sz="110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3"/>
                  </a:ext>
                </a:extLst>
              </a:tr>
              <a:tr h="182880">
                <a:tc>
                  <a:txBody>
                    <a:bodyPr/>
                    <a:lstStyle/>
                    <a:p>
                      <a:pPr algn="ctr">
                        <a:lnSpc>
                          <a:spcPct val="107000"/>
                        </a:lnSpc>
                        <a:spcAft>
                          <a:spcPts val="0"/>
                        </a:spcAft>
                      </a:pPr>
                      <a:r>
                        <a:rPr lang="en-US" sz="1100" b="1">
                          <a:solidFill>
                            <a:srgbClr val="000000"/>
                          </a:solidFill>
                          <a:latin typeface="Century Gothic"/>
                          <a:ea typeface="Times New Roman"/>
                          <a:cs typeface="Arial"/>
                        </a:rPr>
                        <a:t>Tarun</a:t>
                      </a:r>
                      <a:endParaRPr lang="en-IN" sz="110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a:solidFill>
                            <a:srgbClr val="000000"/>
                          </a:solidFill>
                          <a:latin typeface="Century Gothic"/>
                          <a:ea typeface="Times New Roman"/>
                          <a:cs typeface="Arial"/>
                        </a:rPr>
                        <a:t>1224</a:t>
                      </a:r>
                      <a:endParaRPr lang="en-IN" sz="110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dirty="0">
                          <a:solidFill>
                            <a:srgbClr val="000000"/>
                          </a:solidFill>
                          <a:latin typeface="Century Gothic"/>
                          <a:ea typeface="Times New Roman"/>
                          <a:cs typeface="Arial"/>
                        </a:rPr>
                        <a:t>70.36</a:t>
                      </a:r>
                      <a:endParaRPr lang="en-IN" sz="1100" dirty="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a:solidFill>
                            <a:srgbClr val="000000"/>
                          </a:solidFill>
                          <a:latin typeface="Century Gothic"/>
                          <a:ea typeface="Times New Roman"/>
                          <a:cs typeface="Arial"/>
                        </a:rPr>
                        <a:t>Tarun</a:t>
                      </a:r>
                      <a:endParaRPr lang="en-IN" sz="1100">
                        <a:latin typeface="Calibri"/>
                        <a:ea typeface="Calibri"/>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a:solidFill>
                            <a:srgbClr val="000000"/>
                          </a:solidFill>
                          <a:latin typeface="Century Gothic"/>
                          <a:ea typeface="Times New Roman"/>
                          <a:cs typeface="Arial"/>
                        </a:rPr>
                        <a:t>1136</a:t>
                      </a:r>
                      <a:endParaRPr lang="en-IN" sz="1100">
                        <a:latin typeface="Calibri"/>
                        <a:ea typeface="Calibri"/>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a:solidFill>
                            <a:srgbClr val="000000"/>
                          </a:solidFill>
                          <a:latin typeface="Century Gothic"/>
                          <a:ea typeface="Times New Roman"/>
                          <a:cs typeface="Arial"/>
                        </a:rPr>
                        <a:t>62.44</a:t>
                      </a:r>
                      <a:endParaRPr lang="en-IN" sz="1100">
                        <a:latin typeface="Calibri"/>
                        <a:ea typeface="Calibri"/>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a:solidFill>
                            <a:srgbClr val="000000"/>
                          </a:solidFill>
                          <a:latin typeface="Century Gothic"/>
                          <a:ea typeface="Times New Roman"/>
                          <a:cs typeface="Arial"/>
                        </a:rPr>
                        <a:t>Tarun</a:t>
                      </a:r>
                      <a:endParaRPr lang="en-IN" sz="110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a:solidFill>
                            <a:srgbClr val="000000"/>
                          </a:solidFill>
                          <a:latin typeface="Century Gothic"/>
                          <a:ea typeface="Times New Roman"/>
                          <a:cs typeface="Arial"/>
                        </a:rPr>
                        <a:t>1579</a:t>
                      </a:r>
                      <a:endParaRPr lang="en-IN" sz="110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a:solidFill>
                            <a:srgbClr val="000000"/>
                          </a:solidFill>
                          <a:latin typeface="Century Gothic"/>
                          <a:ea typeface="Times New Roman"/>
                          <a:cs typeface="Arial"/>
                        </a:rPr>
                        <a:t>79.41</a:t>
                      </a:r>
                      <a:endParaRPr lang="en-IN" sz="110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4"/>
                  </a:ext>
                </a:extLst>
              </a:tr>
              <a:tr h="182880">
                <a:tc>
                  <a:txBody>
                    <a:bodyPr/>
                    <a:lstStyle/>
                    <a:p>
                      <a:pPr algn="ctr">
                        <a:lnSpc>
                          <a:spcPct val="107000"/>
                        </a:lnSpc>
                        <a:spcAft>
                          <a:spcPts val="0"/>
                        </a:spcAft>
                      </a:pPr>
                      <a:r>
                        <a:rPr lang="en-US" sz="1100" b="1">
                          <a:solidFill>
                            <a:srgbClr val="000000"/>
                          </a:solidFill>
                          <a:latin typeface="Century Gothic"/>
                          <a:ea typeface="Times New Roman"/>
                          <a:cs typeface="Arial"/>
                        </a:rPr>
                        <a:t>Total</a:t>
                      </a:r>
                      <a:endParaRPr lang="en-IN" sz="110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a:solidFill>
                            <a:srgbClr val="000000"/>
                          </a:solidFill>
                          <a:latin typeface="Century Gothic"/>
                          <a:ea typeface="Times New Roman"/>
                          <a:cs typeface="Arial"/>
                        </a:rPr>
                        <a:t>16271</a:t>
                      </a:r>
                      <a:endParaRPr lang="en-IN" sz="110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b="1" dirty="0">
                          <a:solidFill>
                            <a:srgbClr val="000000"/>
                          </a:solidFill>
                          <a:latin typeface="Century Gothic"/>
                          <a:ea typeface="Times New Roman"/>
                          <a:cs typeface="Arial"/>
                        </a:rPr>
                        <a:t>222.30</a:t>
                      </a:r>
                      <a:endParaRPr lang="en-IN" sz="1100" dirty="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dirty="0">
                          <a:solidFill>
                            <a:srgbClr val="000000"/>
                          </a:solidFill>
                          <a:latin typeface="Century Gothic"/>
                          <a:ea typeface="Times New Roman"/>
                          <a:cs typeface="Arial"/>
                        </a:rPr>
                        <a:t>Total</a:t>
                      </a:r>
                      <a:endParaRPr lang="en-IN" sz="1100" dirty="0">
                        <a:latin typeface="Calibri"/>
                        <a:ea typeface="Calibri"/>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dirty="0">
                          <a:solidFill>
                            <a:srgbClr val="000000"/>
                          </a:solidFill>
                          <a:latin typeface="Century Gothic"/>
                          <a:ea typeface="Times New Roman"/>
                          <a:cs typeface="Arial"/>
                        </a:rPr>
                        <a:t>16696</a:t>
                      </a:r>
                      <a:endParaRPr lang="en-IN" sz="1100" dirty="0">
                        <a:latin typeface="Calibri"/>
                        <a:ea typeface="Calibri"/>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dirty="0">
                          <a:solidFill>
                            <a:srgbClr val="000000"/>
                          </a:solidFill>
                          <a:latin typeface="Century Gothic"/>
                          <a:ea typeface="Times New Roman"/>
                          <a:cs typeface="Arial"/>
                        </a:rPr>
                        <a:t>211.81</a:t>
                      </a:r>
                      <a:endParaRPr lang="en-IN" sz="1100" dirty="0">
                        <a:latin typeface="Calibri"/>
                        <a:ea typeface="Calibri"/>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dirty="0">
                          <a:solidFill>
                            <a:srgbClr val="000000"/>
                          </a:solidFill>
                          <a:latin typeface="Century Gothic"/>
                          <a:ea typeface="Times New Roman"/>
                          <a:cs typeface="Arial"/>
                        </a:rPr>
                        <a:t>Total</a:t>
                      </a:r>
                      <a:endParaRPr lang="en-IN" sz="1100" dirty="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b="1" dirty="0">
                          <a:solidFill>
                            <a:srgbClr val="000000"/>
                          </a:solidFill>
                          <a:latin typeface="Century Gothic"/>
                          <a:ea typeface="Times New Roman"/>
                          <a:cs typeface="Arial"/>
                        </a:rPr>
                        <a:t>15158</a:t>
                      </a:r>
                      <a:endParaRPr lang="en-IN" sz="1100" dirty="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b="1" dirty="0">
                          <a:solidFill>
                            <a:srgbClr val="000000"/>
                          </a:solidFill>
                          <a:latin typeface="Century Gothic"/>
                          <a:ea typeface="Times New Roman"/>
                          <a:cs typeface="Arial"/>
                        </a:rPr>
                        <a:t>222.64</a:t>
                      </a:r>
                      <a:endParaRPr lang="en-IN" sz="1100" dirty="0">
                        <a:latin typeface="Calibri"/>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5"/>
                  </a:ext>
                </a:extLst>
              </a:tr>
            </a:tbl>
          </a:graphicData>
        </a:graphic>
      </p:graphicFrame>
      <p:sp>
        <p:nvSpPr>
          <p:cNvPr id="22531" name="Rectangle 3"/>
          <p:cNvSpPr>
            <a:spLocks noChangeArrowheads="1"/>
          </p:cNvSpPr>
          <p:nvPr/>
        </p:nvSpPr>
        <p:spPr bwMode="auto">
          <a:xfrm>
            <a:off x="381000" y="4095750"/>
            <a:ext cx="7924800" cy="461665"/>
          </a:xfrm>
          <a:prstGeom prst="rect">
            <a:avLst/>
          </a:prstGeom>
          <a:solidFill>
            <a:schemeClr val="accent1">
              <a:lumMod val="20000"/>
              <a:lumOff val="80000"/>
            </a:schemeClr>
          </a:solidFill>
          <a:ln w="9525">
            <a:solidFill>
              <a:schemeClr val="tx1">
                <a:lumMod val="95000"/>
                <a:lumOff val="5000"/>
              </a:schemeClr>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Bookman Old Style" pitchFamily="18" charset="0"/>
                <a:ea typeface="Calibri" pitchFamily="34" charset="0"/>
                <a:cs typeface="Arial" pitchFamily="34" charset="0"/>
              </a:rPr>
              <a:t>There is a </a:t>
            </a:r>
            <a:r>
              <a:rPr kumimoji="0" lang="en-US" sz="1200" b="0" i="0" u="none" strike="noStrike" cap="none" normalizeH="0" baseline="0" dirty="0" err="1">
                <a:ln>
                  <a:noFill/>
                </a:ln>
                <a:solidFill>
                  <a:schemeClr val="tx1"/>
                </a:solidFill>
                <a:effectLst/>
                <a:latin typeface="Bookman Old Style" pitchFamily="18" charset="0"/>
                <a:ea typeface="Calibri" pitchFamily="34" charset="0"/>
                <a:cs typeface="Arial" pitchFamily="34" charset="0"/>
              </a:rPr>
              <a:t>YoY</a:t>
            </a:r>
            <a:r>
              <a:rPr kumimoji="0" lang="en-US" sz="1200" b="0" i="0" u="none" strike="noStrike" cap="none" normalizeH="0" baseline="0" dirty="0">
                <a:ln>
                  <a:noFill/>
                </a:ln>
                <a:solidFill>
                  <a:schemeClr val="tx1"/>
                </a:solidFill>
                <a:effectLst/>
                <a:latin typeface="Bookman Old Style" pitchFamily="18" charset="0"/>
                <a:ea typeface="Calibri" pitchFamily="34" charset="0"/>
                <a:cs typeface="Arial" pitchFamily="34" charset="0"/>
              </a:rPr>
              <a:t> +</a:t>
            </a:r>
            <a:r>
              <a:rPr kumimoji="0" lang="en-US" sz="1200" b="0" i="0" u="none" strike="noStrike" cap="none" normalizeH="0" baseline="0" dirty="0" err="1">
                <a:ln>
                  <a:noFill/>
                </a:ln>
                <a:solidFill>
                  <a:schemeClr val="tx1"/>
                </a:solidFill>
                <a:effectLst/>
                <a:latin typeface="Bookman Old Style" pitchFamily="18" charset="0"/>
                <a:ea typeface="Calibri" pitchFamily="34" charset="0"/>
                <a:cs typeface="Arial" pitchFamily="34" charset="0"/>
              </a:rPr>
              <a:t>ve</a:t>
            </a:r>
            <a:r>
              <a:rPr kumimoji="0" lang="en-US" sz="1200" b="0" i="0" u="none" strike="noStrike" cap="none" normalizeH="0" baseline="0" dirty="0">
                <a:ln>
                  <a:noFill/>
                </a:ln>
                <a:solidFill>
                  <a:schemeClr val="tx1"/>
                </a:solidFill>
                <a:effectLst/>
                <a:latin typeface="Bookman Old Style" pitchFamily="18" charset="0"/>
                <a:ea typeface="Calibri" pitchFamily="34" charset="0"/>
                <a:cs typeface="Arial" pitchFamily="34" charset="0"/>
              </a:rPr>
              <a:t> growth of Rs. 10.83 Cr in MUDRA as on 30.09.2021 over last year September, 2020 amidst Covid-19 pandemic.</a:t>
            </a:r>
            <a:endParaRPr kumimoji="0" lang="en-US" sz="1200" b="0" i="0" u="none" strike="noStrike" cap="none" normalizeH="0" baseline="0" dirty="0">
              <a:ln>
                <a:noFill/>
              </a:ln>
              <a:solidFill>
                <a:schemeClr val="tx1"/>
              </a:solidFill>
              <a:effectLst/>
              <a:latin typeface="Bookman Old Style" pitchFamily="18"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76200" y="133350"/>
            <a:ext cx="8991600" cy="261610"/>
          </a:xfrm>
          <a:prstGeom prst="rect">
            <a:avLst/>
          </a:prstGeom>
          <a:solidFill>
            <a:schemeClr val="accent4">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kumimoji="0" lang="en-US" sz="1100" b="1" i="0" strike="noStrike" cap="none" normalizeH="0" baseline="0" dirty="0">
                <a:ln>
                  <a:noFill/>
                </a:ln>
                <a:solidFill>
                  <a:schemeClr val="tx1"/>
                </a:solidFill>
                <a:effectLst/>
                <a:latin typeface="Bookman Old Style" pitchFamily="18" charset="0"/>
                <a:cs typeface="Arial" pitchFamily="34" charset="0"/>
              </a:rPr>
              <a:t>(V)</a:t>
            </a:r>
            <a:r>
              <a:rPr kumimoji="0" lang="en-US" sz="1100" b="1" i="0" strike="noStrike" cap="none" normalizeH="0" dirty="0">
                <a:ln>
                  <a:noFill/>
                </a:ln>
                <a:solidFill>
                  <a:schemeClr val="tx1"/>
                </a:solidFill>
                <a:effectLst/>
                <a:latin typeface="Bookman Old Style" pitchFamily="18" charset="0"/>
                <a:cs typeface="Arial" pitchFamily="34" charset="0"/>
              </a:rPr>
              <a:t> </a:t>
            </a:r>
            <a:r>
              <a:rPr kumimoji="0" lang="en-US" sz="1100" b="1" i="0" u="sng" strike="noStrike" cap="none" normalizeH="0" baseline="0" dirty="0">
                <a:ln>
                  <a:noFill/>
                </a:ln>
                <a:solidFill>
                  <a:schemeClr val="tx1"/>
                </a:solidFill>
                <a:effectLst/>
                <a:latin typeface="Bookman Old Style" pitchFamily="18" charset="0"/>
                <a:cs typeface="Arial" pitchFamily="34" charset="0"/>
              </a:rPr>
              <a:t>GOVERNMENT SPONSORED SCHEMES (GSS):</a:t>
            </a:r>
            <a:r>
              <a:rPr kumimoji="0" lang="en-US" sz="1100" b="1" i="0" strike="noStrike" cap="none" normalizeH="0" baseline="0" dirty="0">
                <a:ln>
                  <a:noFill/>
                </a:ln>
                <a:solidFill>
                  <a:schemeClr val="tx1"/>
                </a:solidFill>
                <a:effectLst/>
                <a:latin typeface="Bookman Old Style" pitchFamily="18" charset="0"/>
                <a:cs typeface="Arial" pitchFamily="34" charset="0"/>
              </a:rPr>
              <a:t>    </a:t>
            </a:r>
            <a:r>
              <a:rPr lang="en-IN" sz="1100" b="1" dirty="0">
                <a:latin typeface="Bookman Old Style" pitchFamily="18" charset="0"/>
              </a:rPr>
              <a:t>(Ref. Page No. </a:t>
            </a:r>
            <a:r>
              <a:rPr lang="en-IN" sz="1100" b="1" i="1" dirty="0">
                <a:latin typeface="Bookman Old Style" pitchFamily="18" charset="0"/>
              </a:rPr>
              <a:t>46, 50, 52, 58, 60, 62</a:t>
            </a:r>
            <a:r>
              <a:rPr lang="en-IN" sz="1100" b="1" dirty="0">
                <a:latin typeface="Bookman Old Style" pitchFamily="18" charset="0"/>
              </a:rPr>
              <a:t>)</a:t>
            </a:r>
            <a:r>
              <a:rPr kumimoji="0" lang="en-US" sz="1100" b="1" i="0" u="sng" strike="noStrike" cap="none" normalizeH="0" baseline="0" dirty="0">
                <a:ln>
                  <a:noFill/>
                </a:ln>
                <a:solidFill>
                  <a:schemeClr val="tx1"/>
                </a:solidFill>
                <a:effectLst/>
                <a:latin typeface="Bookman Old Style" pitchFamily="18" charset="0"/>
                <a:cs typeface="Arial" pitchFamily="34" charset="0"/>
              </a:rPr>
              <a:t> </a:t>
            </a:r>
            <a:endParaRPr kumimoji="0" lang="en-US" sz="1100" b="1" i="0" u="none" strike="noStrike" cap="none" normalizeH="0" baseline="0" dirty="0">
              <a:ln>
                <a:noFill/>
              </a:ln>
              <a:solidFill>
                <a:schemeClr val="tx1"/>
              </a:solidFill>
              <a:effectLst/>
              <a:latin typeface="Bookman Old Style" pitchFamily="18" charset="0"/>
              <a:cs typeface="Arial" pitchFamily="34" charset="0"/>
            </a:endParaRPr>
          </a:p>
        </p:txBody>
      </p:sp>
      <p:sp>
        <p:nvSpPr>
          <p:cNvPr id="23554" name="Rectangle 2"/>
          <p:cNvSpPr>
            <a:spLocks noChangeArrowheads="1"/>
          </p:cNvSpPr>
          <p:nvPr/>
        </p:nvSpPr>
        <p:spPr bwMode="auto">
          <a:xfrm>
            <a:off x="304800" y="438150"/>
            <a:ext cx="8534400" cy="276999"/>
          </a:xfrm>
          <a:prstGeom prst="rect">
            <a:avLst/>
          </a:prstGeom>
          <a:solidFill>
            <a:schemeClr val="accent4">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90488" algn="l"/>
              </a:tabLst>
            </a:pPr>
            <a:r>
              <a:rPr kumimoji="0" lang="en-US" sz="1200" b="1" i="0" u="none" strike="noStrike" cap="none" normalizeH="0" baseline="0" dirty="0">
                <a:ln>
                  <a:noFill/>
                </a:ln>
                <a:solidFill>
                  <a:schemeClr val="tx1"/>
                </a:solidFill>
                <a:effectLst/>
                <a:latin typeface="Bookman Old Style" pitchFamily="18" charset="0"/>
                <a:cs typeface="Arial" pitchFamily="34" charset="0"/>
              </a:rPr>
              <a:t>a) Performance as on 30.09.2021 is given below.</a:t>
            </a:r>
            <a:endParaRPr kumimoji="0" lang="en-US" sz="1200" b="0" i="0" u="none" strike="noStrike" cap="none" normalizeH="0" baseline="0" dirty="0">
              <a:ln>
                <a:noFill/>
              </a:ln>
              <a:solidFill>
                <a:schemeClr val="tx1"/>
              </a:solidFill>
              <a:effectLst/>
              <a:latin typeface="Bookman Old Style" pitchFamily="18" charset="0"/>
              <a:cs typeface="Arial" pitchFamily="34" charset="0"/>
            </a:endParaRPr>
          </a:p>
        </p:txBody>
      </p:sp>
      <p:sp>
        <p:nvSpPr>
          <p:cNvPr id="6" name="Rectangle 5"/>
          <p:cNvSpPr/>
          <p:nvPr/>
        </p:nvSpPr>
        <p:spPr>
          <a:xfrm>
            <a:off x="6324600" y="438150"/>
            <a:ext cx="2286000" cy="261610"/>
          </a:xfrm>
          <a:prstGeom prst="rect">
            <a:avLst/>
          </a:prstGeom>
        </p:spPr>
        <p:txBody>
          <a:bodyPr wrap="square">
            <a:spAutoFit/>
          </a:bodyPr>
          <a:lstStyle/>
          <a:p>
            <a:r>
              <a:rPr lang="en-US" sz="1100" dirty="0">
                <a:latin typeface="Bookman Old Style" pitchFamily="18" charset="0"/>
              </a:rPr>
              <a:t>(</a:t>
            </a:r>
            <a:r>
              <a:rPr lang="en-US" sz="1100" b="1" dirty="0">
                <a:latin typeface="Bookman Old Style" pitchFamily="18" charset="0"/>
              </a:rPr>
              <a:t>Amount in Rs. Crores)</a:t>
            </a:r>
            <a:endParaRPr lang="en-IN" sz="1100" dirty="0">
              <a:latin typeface="Bookman Old Style" pitchFamily="18" charset="0"/>
            </a:endParaRPr>
          </a:p>
        </p:txBody>
      </p:sp>
      <p:graphicFrame>
        <p:nvGraphicFramePr>
          <p:cNvPr id="7" name="Table 6"/>
          <p:cNvGraphicFramePr>
            <a:graphicFrameLocks noGrp="1"/>
          </p:cNvGraphicFramePr>
          <p:nvPr/>
        </p:nvGraphicFramePr>
        <p:xfrm>
          <a:off x="457200" y="742950"/>
          <a:ext cx="8305800" cy="1700213"/>
        </p:xfrm>
        <a:graphic>
          <a:graphicData uri="http://schemas.openxmlformats.org/drawingml/2006/table">
            <a:tbl>
              <a:tblPr/>
              <a:tblGrid>
                <a:gridCol w="887027">
                  <a:extLst>
                    <a:ext uri="{9D8B030D-6E8A-4147-A177-3AD203B41FA5}">
                      <a16:colId xmlns="" xmlns:a16="http://schemas.microsoft.com/office/drawing/2014/main" val="20000"/>
                    </a:ext>
                  </a:extLst>
                </a:gridCol>
                <a:gridCol w="2160973">
                  <a:extLst>
                    <a:ext uri="{9D8B030D-6E8A-4147-A177-3AD203B41FA5}">
                      <a16:colId xmlns="" xmlns:a16="http://schemas.microsoft.com/office/drawing/2014/main" val="20001"/>
                    </a:ext>
                  </a:extLst>
                </a:gridCol>
                <a:gridCol w="2362200">
                  <a:extLst>
                    <a:ext uri="{9D8B030D-6E8A-4147-A177-3AD203B41FA5}">
                      <a16:colId xmlns="" xmlns:a16="http://schemas.microsoft.com/office/drawing/2014/main" val="20002"/>
                    </a:ext>
                  </a:extLst>
                </a:gridCol>
                <a:gridCol w="1363463">
                  <a:extLst>
                    <a:ext uri="{9D8B030D-6E8A-4147-A177-3AD203B41FA5}">
                      <a16:colId xmlns="" xmlns:a16="http://schemas.microsoft.com/office/drawing/2014/main" val="20003"/>
                    </a:ext>
                  </a:extLst>
                </a:gridCol>
                <a:gridCol w="1532137">
                  <a:extLst>
                    <a:ext uri="{9D8B030D-6E8A-4147-A177-3AD203B41FA5}">
                      <a16:colId xmlns="" xmlns:a16="http://schemas.microsoft.com/office/drawing/2014/main" val="20004"/>
                    </a:ext>
                  </a:extLst>
                </a:gridCol>
              </a:tblGrid>
              <a:tr h="232410">
                <a:tc>
                  <a:txBody>
                    <a:bodyPr/>
                    <a:lstStyle/>
                    <a:p>
                      <a:pPr algn="ctr">
                        <a:lnSpc>
                          <a:spcPct val="107000"/>
                        </a:lnSpc>
                        <a:spcAft>
                          <a:spcPts val="0"/>
                        </a:spcAft>
                      </a:pPr>
                      <a:r>
                        <a:rPr lang="en-US" sz="1100" b="1" dirty="0">
                          <a:latin typeface="Bookman Old Style" pitchFamily="18" charset="0"/>
                          <a:ea typeface="Calibri"/>
                          <a:cs typeface="Arial"/>
                        </a:rPr>
                        <a:t>GSS</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dirty="0">
                          <a:latin typeface="Bookman Old Style" pitchFamily="18" charset="0"/>
                          <a:ea typeface="Calibri"/>
                          <a:cs typeface="Arial"/>
                        </a:rPr>
                        <a:t>Disbursement No. during the period from April-Sept., 2021</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dirty="0">
                          <a:latin typeface="Bookman Old Style" pitchFamily="18" charset="0"/>
                          <a:ea typeface="Calibri"/>
                          <a:cs typeface="Arial"/>
                        </a:rPr>
                        <a:t>Disbursement Amount during the period from April-Sept., 2021</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dirty="0">
                          <a:latin typeface="Bookman Old Style" pitchFamily="18" charset="0"/>
                          <a:ea typeface="Calibri"/>
                          <a:cs typeface="Arial"/>
                        </a:rPr>
                        <a:t>Existing O/S No.</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dirty="0">
                          <a:latin typeface="Bookman Old Style" pitchFamily="18" charset="0"/>
                          <a:ea typeface="Calibri"/>
                          <a:cs typeface="Arial"/>
                        </a:rPr>
                        <a:t>Existing O/S Amount.</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0"/>
                  </a:ext>
                </a:extLst>
              </a:tr>
              <a:tr h="232410">
                <a:tc>
                  <a:txBody>
                    <a:bodyPr/>
                    <a:lstStyle/>
                    <a:p>
                      <a:pPr algn="l">
                        <a:lnSpc>
                          <a:spcPct val="107000"/>
                        </a:lnSpc>
                        <a:spcAft>
                          <a:spcPts val="0"/>
                        </a:spcAft>
                      </a:pPr>
                      <a:r>
                        <a:rPr lang="en-US" sz="1100" b="1" dirty="0">
                          <a:latin typeface="Bookman Old Style" pitchFamily="18" charset="0"/>
                          <a:ea typeface="Calibri"/>
                          <a:cs typeface="Arial"/>
                        </a:rPr>
                        <a:t>PMEGP</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dirty="0">
                          <a:solidFill>
                            <a:srgbClr val="000000"/>
                          </a:solidFill>
                          <a:latin typeface="Bookman Old Style" pitchFamily="18" charset="0"/>
                          <a:ea typeface="Calibri"/>
                          <a:cs typeface="Arial"/>
                        </a:rPr>
                        <a:t>244</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a:solidFill>
                            <a:srgbClr val="000000"/>
                          </a:solidFill>
                          <a:latin typeface="Bookman Old Style" pitchFamily="18" charset="0"/>
                          <a:ea typeface="Calibri"/>
                          <a:cs typeface="Arial"/>
                        </a:rPr>
                        <a:t>7.54</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dirty="0">
                          <a:solidFill>
                            <a:srgbClr val="000000"/>
                          </a:solidFill>
                          <a:latin typeface="Bookman Old Style" pitchFamily="18" charset="0"/>
                          <a:ea typeface="Calibri"/>
                          <a:cs typeface="Arial"/>
                        </a:rPr>
                        <a:t>3279</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a:solidFill>
                            <a:srgbClr val="000000"/>
                          </a:solidFill>
                          <a:latin typeface="Bookman Old Style" pitchFamily="18" charset="0"/>
                          <a:ea typeface="Calibri"/>
                          <a:cs typeface="Arial"/>
                        </a:rPr>
                        <a:t>75.61</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1"/>
                  </a:ext>
                </a:extLst>
              </a:tr>
              <a:tr h="232410">
                <a:tc>
                  <a:txBody>
                    <a:bodyPr/>
                    <a:lstStyle/>
                    <a:p>
                      <a:pPr algn="l">
                        <a:lnSpc>
                          <a:spcPct val="107000"/>
                        </a:lnSpc>
                        <a:spcAft>
                          <a:spcPts val="0"/>
                        </a:spcAft>
                      </a:pPr>
                      <a:r>
                        <a:rPr lang="en-US" sz="1100" b="1" dirty="0">
                          <a:latin typeface="Bookman Old Style" pitchFamily="18" charset="0"/>
                          <a:ea typeface="Calibri"/>
                          <a:cs typeface="Arial"/>
                        </a:rPr>
                        <a:t>NULM</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dirty="0">
                          <a:latin typeface="Bookman Old Style" pitchFamily="18" charset="0"/>
                          <a:ea typeface="Calibri"/>
                          <a:cs typeface="Arial"/>
                        </a:rPr>
                        <a:t>105</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dirty="0">
                          <a:latin typeface="Bookman Old Style" pitchFamily="18" charset="0"/>
                          <a:ea typeface="Calibri"/>
                          <a:cs typeface="Arial"/>
                        </a:rPr>
                        <a:t>1.25</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dirty="0">
                          <a:latin typeface="Bookman Old Style" pitchFamily="18" charset="0"/>
                          <a:ea typeface="Calibri"/>
                          <a:cs typeface="Arial"/>
                        </a:rPr>
                        <a:t>1285</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a:latin typeface="Bookman Old Style" pitchFamily="18" charset="0"/>
                          <a:ea typeface="Calibri"/>
                          <a:cs typeface="Arial"/>
                        </a:rPr>
                        <a:t>16.56</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2"/>
                  </a:ext>
                </a:extLst>
              </a:tr>
              <a:tr h="232410">
                <a:tc>
                  <a:txBody>
                    <a:bodyPr/>
                    <a:lstStyle/>
                    <a:p>
                      <a:pPr algn="l">
                        <a:lnSpc>
                          <a:spcPct val="107000"/>
                        </a:lnSpc>
                        <a:spcAft>
                          <a:spcPts val="0"/>
                        </a:spcAft>
                      </a:pPr>
                      <a:r>
                        <a:rPr lang="en-US" sz="1100" b="1" dirty="0">
                          <a:latin typeface="Bookman Old Style" pitchFamily="18" charset="0"/>
                          <a:ea typeface="Calibri"/>
                          <a:cs typeface="Arial"/>
                        </a:rPr>
                        <a:t>NRLM</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dirty="0">
                          <a:latin typeface="Bookman Old Style" pitchFamily="18" charset="0"/>
                          <a:ea typeface="Calibri"/>
                          <a:cs typeface="Arial"/>
                        </a:rPr>
                        <a:t>581</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dirty="0">
                          <a:latin typeface="Bookman Old Style" pitchFamily="18" charset="0"/>
                          <a:ea typeface="Calibri"/>
                          <a:cs typeface="Arial"/>
                        </a:rPr>
                        <a:t>16.08</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dirty="0">
                          <a:latin typeface="Bookman Old Style" pitchFamily="18" charset="0"/>
                          <a:ea typeface="Calibri"/>
                          <a:cs typeface="Arial"/>
                        </a:rPr>
                        <a:t>2734</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dirty="0">
                          <a:latin typeface="Bookman Old Style" pitchFamily="18" charset="0"/>
                          <a:ea typeface="Calibri"/>
                          <a:cs typeface="Arial"/>
                        </a:rPr>
                        <a:t>41.96</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3"/>
                  </a:ext>
                </a:extLst>
              </a:tr>
              <a:tr h="232410">
                <a:tc>
                  <a:txBody>
                    <a:bodyPr/>
                    <a:lstStyle/>
                    <a:p>
                      <a:pPr algn="l">
                        <a:lnSpc>
                          <a:spcPct val="107000"/>
                        </a:lnSpc>
                        <a:spcAft>
                          <a:spcPts val="0"/>
                        </a:spcAft>
                      </a:pPr>
                      <a:r>
                        <a:rPr lang="en-US" sz="1100" b="1" dirty="0">
                          <a:latin typeface="Bookman Old Style" pitchFamily="18" charset="0"/>
                          <a:ea typeface="Calibri"/>
                          <a:cs typeface="Arial"/>
                        </a:rPr>
                        <a:t>SHG</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dirty="0">
                          <a:latin typeface="Bookman Old Style" pitchFamily="18" charset="0"/>
                          <a:ea typeface="Calibri"/>
                          <a:cs typeface="Arial"/>
                        </a:rPr>
                        <a:t>585</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dirty="0">
                          <a:latin typeface="Bookman Old Style" pitchFamily="18" charset="0"/>
                          <a:ea typeface="Calibri"/>
                          <a:cs typeface="Arial"/>
                        </a:rPr>
                        <a:t>16.24</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dirty="0">
                          <a:latin typeface="Bookman Old Style" pitchFamily="18" charset="0"/>
                          <a:ea typeface="Calibri"/>
                          <a:cs typeface="Arial"/>
                        </a:rPr>
                        <a:t>4189</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dirty="0">
                          <a:latin typeface="Bookman Old Style" pitchFamily="18" charset="0"/>
                          <a:ea typeface="Calibri"/>
                          <a:cs typeface="Arial"/>
                        </a:rPr>
                        <a:t>57.75</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4"/>
                  </a:ext>
                </a:extLst>
              </a:tr>
              <a:tr h="232410">
                <a:tc>
                  <a:txBody>
                    <a:bodyPr/>
                    <a:lstStyle/>
                    <a:p>
                      <a:pPr algn="l">
                        <a:lnSpc>
                          <a:spcPct val="107000"/>
                        </a:lnSpc>
                        <a:spcAft>
                          <a:spcPts val="0"/>
                        </a:spcAft>
                      </a:pPr>
                      <a:r>
                        <a:rPr lang="en-US" sz="1100" b="1" dirty="0">
                          <a:latin typeface="Bookman Old Style" pitchFamily="18" charset="0"/>
                          <a:ea typeface="Calibri"/>
                          <a:cs typeface="Arial"/>
                        </a:rPr>
                        <a:t>SUI</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dirty="0">
                          <a:latin typeface="Bookman Old Style" pitchFamily="18" charset="0"/>
                          <a:ea typeface="Calibri"/>
                          <a:cs typeface="Arial"/>
                        </a:rPr>
                        <a:t>72</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a:latin typeface="Bookman Old Style" pitchFamily="18" charset="0"/>
                          <a:ea typeface="Calibri"/>
                          <a:cs typeface="Arial"/>
                        </a:rPr>
                        <a:t>10.09</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dirty="0">
                          <a:latin typeface="Bookman Old Style" pitchFamily="18" charset="0"/>
                          <a:ea typeface="Calibri"/>
                          <a:cs typeface="Arial"/>
                        </a:rPr>
                        <a:t>404</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dirty="0">
                          <a:latin typeface="Bookman Old Style" pitchFamily="18" charset="0"/>
                          <a:ea typeface="Calibri"/>
                          <a:cs typeface="Arial"/>
                        </a:rPr>
                        <a:t>59.85</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5"/>
                  </a:ext>
                </a:extLst>
              </a:tr>
            </a:tbl>
          </a:graphicData>
        </a:graphic>
      </p:graphicFrame>
      <p:sp>
        <p:nvSpPr>
          <p:cNvPr id="23555" name="Rectangle 3"/>
          <p:cNvSpPr>
            <a:spLocks noChangeArrowheads="1"/>
          </p:cNvSpPr>
          <p:nvPr/>
        </p:nvSpPr>
        <p:spPr bwMode="auto">
          <a:xfrm>
            <a:off x="228600" y="2495550"/>
            <a:ext cx="8610600" cy="261610"/>
          </a:xfrm>
          <a:prstGeom prst="rect">
            <a:avLst/>
          </a:prstGeom>
          <a:solidFill>
            <a:schemeClr val="accent4">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pPr>
            <a:r>
              <a:rPr kumimoji="0" lang="en-US" sz="1100" b="1" i="0" u="none" strike="noStrike" cap="none" normalizeH="0" baseline="0" dirty="0">
                <a:ln>
                  <a:noFill/>
                </a:ln>
                <a:solidFill>
                  <a:schemeClr val="tx1"/>
                </a:solidFill>
                <a:effectLst/>
                <a:latin typeface="Bookman Old Style" pitchFamily="18" charset="0"/>
                <a:ea typeface="Calibri" pitchFamily="34" charset="0"/>
                <a:cs typeface="Arial" pitchFamily="34" charset="0"/>
              </a:rPr>
              <a:t>b) Banks with NIL Outstanding in the Govt. Sponsored Schemes as on Sept, 2021 Qtr. are as follows:</a:t>
            </a:r>
            <a:endParaRPr kumimoji="0" lang="en-US" sz="1800" b="0" i="0" u="none" strike="noStrike" cap="none" normalizeH="0" baseline="0" dirty="0">
              <a:ln>
                <a:noFill/>
              </a:ln>
              <a:solidFill>
                <a:schemeClr val="tx1"/>
              </a:solidFill>
              <a:effectLst/>
              <a:latin typeface="Bookman Old Style" pitchFamily="18" charset="0"/>
              <a:cs typeface="Arial" pitchFamily="34" charset="0"/>
            </a:endParaRPr>
          </a:p>
        </p:txBody>
      </p:sp>
      <p:graphicFrame>
        <p:nvGraphicFramePr>
          <p:cNvPr id="9" name="Table 8"/>
          <p:cNvGraphicFramePr>
            <a:graphicFrameLocks noGrp="1"/>
          </p:cNvGraphicFramePr>
          <p:nvPr/>
        </p:nvGraphicFramePr>
        <p:xfrm>
          <a:off x="457199" y="2876550"/>
          <a:ext cx="8305801" cy="2190115"/>
        </p:xfrm>
        <a:graphic>
          <a:graphicData uri="http://schemas.openxmlformats.org/drawingml/2006/table">
            <a:tbl>
              <a:tblPr/>
              <a:tblGrid>
                <a:gridCol w="513148">
                  <a:extLst>
                    <a:ext uri="{9D8B030D-6E8A-4147-A177-3AD203B41FA5}">
                      <a16:colId xmlns="" xmlns:a16="http://schemas.microsoft.com/office/drawing/2014/main" val="20000"/>
                    </a:ext>
                  </a:extLst>
                </a:gridCol>
                <a:gridCol w="1026297">
                  <a:extLst>
                    <a:ext uri="{9D8B030D-6E8A-4147-A177-3AD203B41FA5}">
                      <a16:colId xmlns="" xmlns:a16="http://schemas.microsoft.com/office/drawing/2014/main" val="20001"/>
                    </a:ext>
                  </a:extLst>
                </a:gridCol>
                <a:gridCol w="2424401">
                  <a:extLst>
                    <a:ext uri="{9D8B030D-6E8A-4147-A177-3AD203B41FA5}">
                      <a16:colId xmlns="" xmlns:a16="http://schemas.microsoft.com/office/drawing/2014/main" val="20002"/>
                    </a:ext>
                  </a:extLst>
                </a:gridCol>
                <a:gridCol w="3046555">
                  <a:extLst>
                    <a:ext uri="{9D8B030D-6E8A-4147-A177-3AD203B41FA5}">
                      <a16:colId xmlns="" xmlns:a16="http://schemas.microsoft.com/office/drawing/2014/main" val="20003"/>
                    </a:ext>
                  </a:extLst>
                </a:gridCol>
                <a:gridCol w="1295400">
                  <a:extLst>
                    <a:ext uri="{9D8B030D-6E8A-4147-A177-3AD203B41FA5}">
                      <a16:colId xmlns="" xmlns:a16="http://schemas.microsoft.com/office/drawing/2014/main" val="20004"/>
                    </a:ext>
                  </a:extLst>
                </a:gridCol>
              </a:tblGrid>
              <a:tr h="243840">
                <a:tc>
                  <a:txBody>
                    <a:bodyPr/>
                    <a:lstStyle/>
                    <a:p>
                      <a:pPr algn="ctr">
                        <a:lnSpc>
                          <a:spcPct val="107000"/>
                        </a:lnSpc>
                        <a:spcAft>
                          <a:spcPts val="0"/>
                        </a:spcAft>
                      </a:pPr>
                      <a:r>
                        <a:rPr lang="en-US" sz="1100" b="1" dirty="0" err="1">
                          <a:solidFill>
                            <a:srgbClr val="000000"/>
                          </a:solidFill>
                          <a:latin typeface="Bookman Old Style" pitchFamily="18" charset="0"/>
                          <a:ea typeface="Times New Roman"/>
                          <a:cs typeface="Arial"/>
                        </a:rPr>
                        <a:t>Sl</a:t>
                      </a:r>
                      <a:r>
                        <a:rPr lang="en-US" sz="1100" b="1" dirty="0">
                          <a:solidFill>
                            <a:srgbClr val="000000"/>
                          </a:solidFill>
                          <a:latin typeface="Bookman Old Style" pitchFamily="18" charset="0"/>
                          <a:ea typeface="Times New Roman"/>
                          <a:cs typeface="Arial"/>
                        </a:rPr>
                        <a:t> No.</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dirty="0">
                          <a:solidFill>
                            <a:srgbClr val="000000"/>
                          </a:solidFill>
                          <a:latin typeface="Bookman Old Style" pitchFamily="18" charset="0"/>
                          <a:ea typeface="Times New Roman"/>
                          <a:cs typeface="Arial"/>
                        </a:rPr>
                        <a:t>Scheme</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dirty="0">
                          <a:solidFill>
                            <a:srgbClr val="000000"/>
                          </a:solidFill>
                          <a:latin typeface="Bookman Old Style" pitchFamily="18" charset="0"/>
                          <a:ea typeface="Times New Roman"/>
                          <a:cs typeface="Arial"/>
                        </a:rPr>
                        <a:t>Public Bank</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dirty="0">
                          <a:solidFill>
                            <a:srgbClr val="000000"/>
                          </a:solidFill>
                          <a:latin typeface="Bookman Old Style" pitchFamily="18" charset="0"/>
                          <a:ea typeface="Times New Roman"/>
                          <a:cs typeface="Arial"/>
                        </a:rPr>
                        <a:t>Private Bank</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dirty="0">
                          <a:solidFill>
                            <a:srgbClr val="000000"/>
                          </a:solidFill>
                          <a:latin typeface="Bookman Old Style" pitchFamily="18" charset="0"/>
                          <a:ea typeface="Times New Roman"/>
                          <a:cs typeface="Arial"/>
                        </a:rPr>
                        <a:t>RRB/ Co-operative Bank</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0"/>
                  </a:ext>
                </a:extLst>
              </a:tr>
              <a:tr h="223837">
                <a:tc>
                  <a:txBody>
                    <a:bodyPr/>
                    <a:lstStyle/>
                    <a:p>
                      <a:pPr algn="ctr">
                        <a:lnSpc>
                          <a:spcPct val="107000"/>
                        </a:lnSpc>
                        <a:spcAft>
                          <a:spcPts val="0"/>
                        </a:spcAft>
                      </a:pPr>
                      <a:r>
                        <a:rPr lang="en-US" sz="1100" b="1" dirty="0">
                          <a:solidFill>
                            <a:srgbClr val="000000"/>
                          </a:solidFill>
                          <a:latin typeface="Bookman Old Style" pitchFamily="18" charset="0"/>
                          <a:ea typeface="Times New Roman"/>
                          <a:cs typeface="Arial"/>
                        </a:rPr>
                        <a:t>1</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1100" b="1" dirty="0">
                          <a:solidFill>
                            <a:srgbClr val="000000"/>
                          </a:solidFill>
                          <a:latin typeface="Bookman Old Style" pitchFamily="18" charset="0"/>
                          <a:ea typeface="Calibri"/>
                          <a:cs typeface="Arial"/>
                        </a:rPr>
                        <a:t>PMEGP</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1100" dirty="0">
                          <a:solidFill>
                            <a:srgbClr val="000000"/>
                          </a:solidFill>
                          <a:latin typeface="Bookman Old Style" pitchFamily="18" charset="0"/>
                          <a:ea typeface="Times New Roman"/>
                          <a:cs typeface="Arial"/>
                        </a:rPr>
                        <a:t>IND</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1100" dirty="0">
                          <a:solidFill>
                            <a:srgbClr val="000000"/>
                          </a:solidFill>
                          <a:latin typeface="Bookman Old Style" pitchFamily="18" charset="0"/>
                          <a:ea typeface="Times New Roman"/>
                          <a:cs typeface="Arial"/>
                        </a:rPr>
                        <a:t>AXIS, ANDHAAN, FED,INDUS, NESFB, &amp; YES</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1100">
                          <a:solidFill>
                            <a:srgbClr val="000000"/>
                          </a:solidFill>
                          <a:latin typeface="Bookman Old Style" pitchFamily="18" charset="0"/>
                          <a:ea typeface="Times New Roman"/>
                          <a:cs typeface="Arial"/>
                        </a:rPr>
                        <a:t>-</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1"/>
                  </a:ext>
                </a:extLst>
              </a:tr>
              <a:tr h="259080">
                <a:tc>
                  <a:txBody>
                    <a:bodyPr/>
                    <a:lstStyle/>
                    <a:p>
                      <a:pPr algn="ctr">
                        <a:lnSpc>
                          <a:spcPct val="107000"/>
                        </a:lnSpc>
                        <a:spcAft>
                          <a:spcPts val="0"/>
                        </a:spcAft>
                      </a:pPr>
                      <a:r>
                        <a:rPr lang="en-US" sz="1100" b="1">
                          <a:solidFill>
                            <a:srgbClr val="000000"/>
                          </a:solidFill>
                          <a:latin typeface="Bookman Old Style" pitchFamily="18" charset="0"/>
                          <a:ea typeface="Times New Roman"/>
                          <a:cs typeface="Arial"/>
                        </a:rPr>
                        <a:t>2</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1100" b="1" dirty="0">
                          <a:solidFill>
                            <a:srgbClr val="000000"/>
                          </a:solidFill>
                          <a:latin typeface="Bookman Old Style" pitchFamily="18" charset="0"/>
                          <a:ea typeface="Calibri"/>
                          <a:cs typeface="Arial"/>
                        </a:rPr>
                        <a:t>NULM</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1100" dirty="0">
                          <a:solidFill>
                            <a:srgbClr val="000000"/>
                          </a:solidFill>
                          <a:latin typeface="Bookman Old Style" pitchFamily="18" charset="0"/>
                          <a:ea typeface="Times New Roman"/>
                          <a:cs typeface="Arial"/>
                        </a:rPr>
                        <a:t>CAN, IND, IOB, PSB &amp; UCO</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1100" dirty="0">
                          <a:solidFill>
                            <a:srgbClr val="000000"/>
                          </a:solidFill>
                          <a:latin typeface="Bookman Old Style" pitchFamily="18" charset="0"/>
                          <a:ea typeface="Times New Roman"/>
                          <a:cs typeface="Arial"/>
                        </a:rPr>
                        <a:t>AXIS, BANDHAAN, FED, HDFC, ICICI,INDUS, NESFB, SIB &amp; YES.</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1100">
                          <a:solidFill>
                            <a:srgbClr val="000000"/>
                          </a:solidFill>
                          <a:latin typeface="Bookman Old Style" pitchFamily="18" charset="0"/>
                          <a:ea typeface="Times New Roman"/>
                          <a:cs typeface="Arial"/>
                        </a:rPr>
                        <a:t>-</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2"/>
                  </a:ext>
                </a:extLst>
              </a:tr>
              <a:tr h="266700">
                <a:tc>
                  <a:txBody>
                    <a:bodyPr/>
                    <a:lstStyle/>
                    <a:p>
                      <a:pPr algn="ctr">
                        <a:lnSpc>
                          <a:spcPct val="107000"/>
                        </a:lnSpc>
                        <a:spcAft>
                          <a:spcPts val="0"/>
                        </a:spcAft>
                      </a:pPr>
                      <a:r>
                        <a:rPr lang="en-US" sz="1100" b="1">
                          <a:solidFill>
                            <a:srgbClr val="000000"/>
                          </a:solidFill>
                          <a:latin typeface="Bookman Old Style" pitchFamily="18" charset="0"/>
                          <a:ea typeface="Times New Roman"/>
                          <a:cs typeface="Arial"/>
                        </a:rPr>
                        <a:t>3</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1100" b="1">
                          <a:solidFill>
                            <a:srgbClr val="000000"/>
                          </a:solidFill>
                          <a:latin typeface="Bookman Old Style" pitchFamily="18" charset="0"/>
                          <a:ea typeface="Calibri"/>
                          <a:cs typeface="Arial"/>
                        </a:rPr>
                        <a:t>NRLM</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1100" dirty="0">
                          <a:solidFill>
                            <a:srgbClr val="000000"/>
                          </a:solidFill>
                          <a:latin typeface="Bookman Old Style" pitchFamily="18" charset="0"/>
                          <a:ea typeface="Times New Roman"/>
                          <a:cs typeface="Arial"/>
                        </a:rPr>
                        <a:t>BOI, BOM, CAN, CBI, IND, IOB, PSB &amp; UNI</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1100" dirty="0">
                          <a:solidFill>
                            <a:srgbClr val="000000"/>
                          </a:solidFill>
                          <a:latin typeface="Bookman Old Style" pitchFamily="18" charset="0"/>
                          <a:ea typeface="Times New Roman"/>
                          <a:cs typeface="Arial"/>
                        </a:rPr>
                        <a:t>AXIS, BANDHAAN, FED, ICICI, IDBI, INDUS, NESFB, SIB &amp; YES.</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1100">
                          <a:solidFill>
                            <a:srgbClr val="000000"/>
                          </a:solidFill>
                          <a:latin typeface="Bookman Old Style" pitchFamily="18" charset="0"/>
                          <a:ea typeface="Times New Roman"/>
                          <a:cs typeface="Arial"/>
                        </a:rPr>
                        <a:t>-</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3"/>
                  </a:ext>
                </a:extLst>
              </a:tr>
              <a:tr h="266700">
                <a:tc>
                  <a:txBody>
                    <a:bodyPr/>
                    <a:lstStyle/>
                    <a:p>
                      <a:pPr algn="ctr">
                        <a:lnSpc>
                          <a:spcPct val="107000"/>
                        </a:lnSpc>
                        <a:spcAft>
                          <a:spcPts val="0"/>
                        </a:spcAft>
                      </a:pPr>
                      <a:r>
                        <a:rPr lang="en-US" sz="1100" b="1">
                          <a:solidFill>
                            <a:srgbClr val="000000"/>
                          </a:solidFill>
                          <a:latin typeface="Bookman Old Style" pitchFamily="18" charset="0"/>
                          <a:ea typeface="Times New Roman"/>
                          <a:cs typeface="Arial"/>
                        </a:rPr>
                        <a:t>4</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1100" b="1">
                          <a:solidFill>
                            <a:srgbClr val="000000"/>
                          </a:solidFill>
                          <a:latin typeface="Bookman Old Style" pitchFamily="18" charset="0"/>
                          <a:ea typeface="Calibri"/>
                          <a:cs typeface="Arial"/>
                        </a:rPr>
                        <a:t>SHG</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1100" dirty="0">
                          <a:solidFill>
                            <a:srgbClr val="000000"/>
                          </a:solidFill>
                          <a:latin typeface="Bookman Old Style" pitchFamily="18" charset="0"/>
                          <a:ea typeface="Times New Roman"/>
                          <a:cs typeface="Arial"/>
                        </a:rPr>
                        <a:t>BOI, BOM, IND, IOB,PSB &amp; UNI</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1100" dirty="0">
                          <a:solidFill>
                            <a:srgbClr val="000000"/>
                          </a:solidFill>
                          <a:latin typeface="Bookman Old Style" pitchFamily="18" charset="0"/>
                          <a:ea typeface="Times New Roman"/>
                          <a:cs typeface="Arial"/>
                        </a:rPr>
                        <a:t>AXIS, BANDHAAN, FED, HDFC, ICICI, IDBI, INDUS, NESFB, SIB &amp; YES</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1100">
                          <a:solidFill>
                            <a:srgbClr val="000000"/>
                          </a:solidFill>
                          <a:latin typeface="Bookman Old Style" pitchFamily="18" charset="0"/>
                          <a:ea typeface="Times New Roman"/>
                          <a:cs typeface="Arial"/>
                        </a:rPr>
                        <a:t>-</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4"/>
                  </a:ext>
                </a:extLst>
              </a:tr>
              <a:tr h="396240">
                <a:tc>
                  <a:txBody>
                    <a:bodyPr/>
                    <a:lstStyle/>
                    <a:p>
                      <a:pPr algn="ctr">
                        <a:lnSpc>
                          <a:spcPct val="107000"/>
                        </a:lnSpc>
                        <a:spcAft>
                          <a:spcPts val="0"/>
                        </a:spcAft>
                      </a:pPr>
                      <a:r>
                        <a:rPr lang="en-US" sz="1100" b="1">
                          <a:solidFill>
                            <a:srgbClr val="000000"/>
                          </a:solidFill>
                          <a:latin typeface="Bookman Old Style" pitchFamily="18" charset="0"/>
                          <a:ea typeface="Times New Roman"/>
                          <a:cs typeface="Arial"/>
                        </a:rPr>
                        <a:t>5</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1100" b="1">
                          <a:solidFill>
                            <a:srgbClr val="000000"/>
                          </a:solidFill>
                          <a:latin typeface="Bookman Old Style" pitchFamily="18" charset="0"/>
                          <a:ea typeface="Calibri"/>
                          <a:cs typeface="Arial"/>
                        </a:rPr>
                        <a:t>SUI</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1100" dirty="0">
                          <a:solidFill>
                            <a:srgbClr val="000000"/>
                          </a:solidFill>
                          <a:latin typeface="Bookman Old Style" pitchFamily="18" charset="0"/>
                          <a:ea typeface="Times New Roman"/>
                          <a:cs typeface="Arial"/>
                        </a:rPr>
                        <a:t>CBI, IND, IOB, PSB &amp; UNI</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1100" dirty="0">
                          <a:solidFill>
                            <a:srgbClr val="000000"/>
                          </a:solidFill>
                          <a:latin typeface="Bookman Old Style" pitchFamily="18" charset="0"/>
                          <a:ea typeface="Times New Roman"/>
                          <a:cs typeface="Arial"/>
                        </a:rPr>
                        <a:t>AXIS, BANDHAAN, FED, INDUS, ICICI, NESFB, SIB &amp; YES</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1100" dirty="0">
                          <a:solidFill>
                            <a:srgbClr val="000000"/>
                          </a:solidFill>
                          <a:latin typeface="Bookman Old Style" pitchFamily="18" charset="0"/>
                          <a:ea typeface="Times New Roman"/>
                          <a:cs typeface="Arial"/>
                        </a:rPr>
                        <a:t>MCAB. MRB</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5"/>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76200" y="57150"/>
            <a:ext cx="1447800" cy="307777"/>
          </a:xfrm>
          <a:prstGeom prst="rect">
            <a:avLst/>
          </a:prstGeom>
          <a:solidFill>
            <a:schemeClr val="accent1">
              <a:lumMod val="20000"/>
              <a:lumOff val="80000"/>
            </a:schemeClr>
          </a:solidFill>
          <a:ln w="9525">
            <a:solidFill>
              <a:schemeClr val="tx1">
                <a:lumMod val="95000"/>
                <a:lumOff val="5000"/>
              </a:schemeClr>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sng" strike="noStrike" cap="none" normalizeH="0" baseline="0" dirty="0">
                <a:ln>
                  <a:noFill/>
                </a:ln>
                <a:solidFill>
                  <a:schemeClr val="tx1"/>
                </a:solidFill>
                <a:effectLst/>
                <a:latin typeface="Bookman Old Style" pitchFamily="18" charset="0"/>
                <a:ea typeface="Calibri" pitchFamily="34" charset="0"/>
                <a:cs typeface="Mangal"/>
              </a:rPr>
              <a:t>AGENDA – 4:</a:t>
            </a:r>
            <a:endParaRPr kumimoji="0" lang="en-US" sz="1400" b="0" i="0" u="none" strike="noStrike" cap="none" normalizeH="0" baseline="0" dirty="0">
              <a:ln>
                <a:noFill/>
              </a:ln>
              <a:solidFill>
                <a:schemeClr val="tx1"/>
              </a:solidFill>
              <a:effectLst/>
              <a:latin typeface="Bookman Old Style" pitchFamily="18" charset="0"/>
              <a:cs typeface="Arial" pitchFamily="34" charset="0"/>
            </a:endParaRPr>
          </a:p>
        </p:txBody>
      </p:sp>
      <p:sp>
        <p:nvSpPr>
          <p:cNvPr id="24577" name="Rectangle 1"/>
          <p:cNvSpPr>
            <a:spLocks noChangeArrowheads="1"/>
          </p:cNvSpPr>
          <p:nvPr/>
        </p:nvSpPr>
        <p:spPr bwMode="auto">
          <a:xfrm>
            <a:off x="76200" y="438150"/>
            <a:ext cx="8839200" cy="430887"/>
          </a:xfrm>
          <a:prstGeom prst="rect">
            <a:avLst/>
          </a:prstGeom>
          <a:solidFill>
            <a:schemeClr val="accent4">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100" b="1" i="0" u="sng" strike="noStrike" cap="none" normalizeH="0" baseline="0" dirty="0">
                <a:ln>
                  <a:noFill/>
                </a:ln>
                <a:solidFill>
                  <a:schemeClr val="tx1"/>
                </a:solidFill>
                <a:effectLst/>
                <a:latin typeface="Bookman Old Style" pitchFamily="18" charset="0"/>
                <a:ea typeface="Calibri" pitchFamily="34" charset="0"/>
                <a:cs typeface="Arial" pitchFamily="34" charset="0"/>
              </a:rPr>
              <a:t>SPECIAL REVIEW ON FINANCIAL INCLUSION INITIATIVES, EXPANSION OF BANKING NETWORK, FINANCIAL LITERACY, SOCIAL SECURITY SCHEMES &amp;DIGITISATION: </a:t>
            </a:r>
            <a:endParaRPr kumimoji="0" lang="en-US" sz="1800" b="0" i="0" u="none" strike="noStrike" cap="none" normalizeH="0" baseline="0" dirty="0">
              <a:ln>
                <a:noFill/>
              </a:ln>
              <a:solidFill>
                <a:schemeClr val="tx1"/>
              </a:solidFill>
              <a:effectLst/>
              <a:latin typeface="Bookman Old Style" pitchFamily="18" charset="0"/>
              <a:cs typeface="Arial" pitchFamily="34" charset="0"/>
            </a:endParaRPr>
          </a:p>
        </p:txBody>
      </p:sp>
      <p:sp>
        <p:nvSpPr>
          <p:cNvPr id="24578" name="Rectangle 2"/>
          <p:cNvSpPr>
            <a:spLocks noChangeArrowheads="1"/>
          </p:cNvSpPr>
          <p:nvPr/>
        </p:nvSpPr>
        <p:spPr bwMode="auto">
          <a:xfrm>
            <a:off x="152400" y="819150"/>
            <a:ext cx="8839200"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kumimoji="0" lang="en-US" sz="1100" b="1" i="0" strike="noStrike" cap="none" normalizeH="0" baseline="0" dirty="0">
                <a:ln>
                  <a:noFill/>
                </a:ln>
                <a:solidFill>
                  <a:schemeClr val="tx1"/>
                </a:solidFill>
                <a:effectLst/>
                <a:latin typeface="Bookman Old Style" pitchFamily="18" charset="0"/>
                <a:ea typeface="Calibri" pitchFamily="34" charset="0"/>
                <a:cs typeface="Mangal"/>
              </a:rPr>
              <a:t>(a) </a:t>
            </a:r>
            <a:r>
              <a:rPr kumimoji="0" lang="en-US" sz="1100" b="1" i="0" u="sng" strike="noStrike" cap="none" normalizeH="0" baseline="0" dirty="0">
                <a:ln>
                  <a:noFill/>
                </a:ln>
                <a:solidFill>
                  <a:schemeClr val="tx1"/>
                </a:solidFill>
                <a:effectLst/>
                <a:latin typeface="Bookman Old Style" pitchFamily="18" charset="0"/>
                <a:ea typeface="Calibri" pitchFamily="34" charset="0"/>
                <a:cs typeface="Mangal"/>
              </a:rPr>
              <a:t>Roadmap for providing banking services – villages with population below 2000: </a:t>
            </a:r>
            <a:r>
              <a:rPr lang="en-US" sz="1100" b="1" dirty="0">
                <a:latin typeface="Bookman Old Style" pitchFamily="18" charset="0"/>
              </a:rPr>
              <a:t>(Ref.  Page  No. ____)</a:t>
            </a:r>
            <a:endParaRPr lang="en-IN" sz="1100" b="1" dirty="0">
              <a:latin typeface="Bookman Old Style" pitchFamily="18" charset="0"/>
            </a:endParaRPr>
          </a:p>
        </p:txBody>
      </p:sp>
      <p:sp>
        <p:nvSpPr>
          <p:cNvPr id="24579" name="Rectangle 3"/>
          <p:cNvSpPr>
            <a:spLocks noChangeArrowheads="1"/>
          </p:cNvSpPr>
          <p:nvPr/>
        </p:nvSpPr>
        <p:spPr bwMode="auto">
          <a:xfrm>
            <a:off x="-76200" y="1047750"/>
            <a:ext cx="9220200"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Bookman Old Style" pitchFamily="18" charset="0"/>
                <a:ea typeface="Calibri" pitchFamily="34" charset="0"/>
                <a:cs typeface="Mangal"/>
              </a:rPr>
              <a:t>All allotted banks to complete coverage of unbanked villages under roadmap by 31</a:t>
            </a:r>
            <a:r>
              <a:rPr kumimoji="0" lang="en-US" sz="1100" b="0" i="0" u="none" strike="noStrike" cap="none" normalizeH="0" baseline="30000" dirty="0">
                <a:ln>
                  <a:noFill/>
                </a:ln>
                <a:solidFill>
                  <a:schemeClr val="tx1"/>
                </a:solidFill>
                <a:effectLst/>
                <a:latin typeface="Bookman Old Style" pitchFamily="18" charset="0"/>
                <a:ea typeface="Calibri" pitchFamily="34" charset="0"/>
                <a:cs typeface="Mangal"/>
              </a:rPr>
              <a:t>st</a:t>
            </a:r>
            <a:r>
              <a:rPr kumimoji="0" lang="en-US" sz="1100" b="0" i="0" u="none" strike="noStrike" cap="none" normalizeH="0" baseline="0" dirty="0">
                <a:ln>
                  <a:noFill/>
                </a:ln>
                <a:solidFill>
                  <a:schemeClr val="tx1"/>
                </a:solidFill>
                <a:effectLst/>
                <a:latin typeface="Bookman Old Style" pitchFamily="18" charset="0"/>
                <a:ea typeface="Calibri" pitchFamily="34" charset="0"/>
                <a:cs typeface="Mangal"/>
              </a:rPr>
              <a:t> December, 2021.</a:t>
            </a:r>
            <a:endParaRPr kumimoji="0" lang="en-US" sz="1100" b="0" i="0" u="none" strike="noStrike" cap="none" normalizeH="0" baseline="0" dirty="0">
              <a:ln>
                <a:noFill/>
              </a:ln>
              <a:solidFill>
                <a:schemeClr val="tx1"/>
              </a:solidFill>
              <a:effectLst/>
              <a:latin typeface="Bookman Old Style" pitchFamily="18"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Bookman Old Style" pitchFamily="18" charset="0"/>
                <a:ea typeface="Calibri" pitchFamily="34" charset="0"/>
                <a:cs typeface="Mangal"/>
              </a:rPr>
              <a:t>Major portion of the villages pertains to SBI 32, MRB 49 respectively.</a:t>
            </a:r>
            <a:endParaRPr kumimoji="0" lang="en-US" sz="1100" b="0" i="0" u="none" strike="noStrike" cap="none" normalizeH="0" baseline="0" dirty="0">
              <a:ln>
                <a:noFill/>
              </a:ln>
              <a:solidFill>
                <a:schemeClr val="tx1"/>
              </a:solidFill>
              <a:effectLst/>
              <a:latin typeface="Bookman Old Style" pitchFamily="18" charset="0"/>
              <a:cs typeface="Arial" pitchFamily="34" charset="0"/>
            </a:endParaRPr>
          </a:p>
        </p:txBody>
      </p:sp>
      <p:sp>
        <p:nvSpPr>
          <p:cNvPr id="8" name="Rectangle 7"/>
          <p:cNvSpPr/>
          <p:nvPr/>
        </p:nvSpPr>
        <p:spPr>
          <a:xfrm>
            <a:off x="76200" y="1428750"/>
            <a:ext cx="8839200" cy="261610"/>
          </a:xfrm>
          <a:prstGeom prst="rect">
            <a:avLst/>
          </a:prstGeom>
        </p:spPr>
        <p:txBody>
          <a:bodyPr wrap="square">
            <a:spAutoFit/>
          </a:bodyPr>
          <a:lstStyle/>
          <a:p>
            <a:r>
              <a:rPr lang="en-US" sz="1100" b="1" dirty="0">
                <a:latin typeface="Bookman Old Style" pitchFamily="18" charset="0"/>
              </a:rPr>
              <a:t>(b) </a:t>
            </a:r>
            <a:r>
              <a:rPr lang="en-US" sz="1100" b="1" u="sng" dirty="0">
                <a:latin typeface="Bookman Old Style" pitchFamily="18" charset="0"/>
              </a:rPr>
              <a:t>DFS inadequately Uncovered villages:   </a:t>
            </a:r>
            <a:r>
              <a:rPr lang="en-US" sz="1100" b="1" dirty="0">
                <a:latin typeface="Bookman Old Style" pitchFamily="18" charset="0"/>
              </a:rPr>
              <a:t>(Ref.  Page  No. ____)</a:t>
            </a:r>
            <a:endParaRPr lang="en-IN" sz="1100" b="1" dirty="0">
              <a:latin typeface="Bookman Old Style" pitchFamily="18" charset="0"/>
            </a:endParaRPr>
          </a:p>
        </p:txBody>
      </p:sp>
      <p:sp>
        <p:nvSpPr>
          <p:cNvPr id="9" name="Rectangle 8"/>
          <p:cNvSpPr/>
          <p:nvPr/>
        </p:nvSpPr>
        <p:spPr>
          <a:xfrm>
            <a:off x="304800" y="1657350"/>
            <a:ext cx="8610600" cy="600164"/>
          </a:xfrm>
          <a:prstGeom prst="rect">
            <a:avLst/>
          </a:prstGeom>
        </p:spPr>
        <p:txBody>
          <a:bodyPr wrap="square">
            <a:spAutoFit/>
          </a:bodyPr>
          <a:lstStyle/>
          <a:p>
            <a:pPr algn="just"/>
            <a:r>
              <a:rPr lang="en-US" sz="1100" dirty="0">
                <a:latin typeface="Bookman Old Style" pitchFamily="18" charset="0"/>
              </a:rPr>
              <a:t>As on 30.09.2021 there are 10 remaining uncovered villages received from DFS for deployment of banking outlets within 5 Km radius. The allotted banks i.e. BOB-1, HDFC-1, IPPB-1, MRB-3, SBI-3 and UCO-1 are to deployed banking outlets in the remaining 10 unbanked villages latest by December, 2021. </a:t>
            </a:r>
            <a:endParaRPr lang="en-IN" sz="1100" dirty="0">
              <a:latin typeface="Bookman Old Style" pitchFamily="18" charset="0"/>
            </a:endParaRPr>
          </a:p>
        </p:txBody>
      </p:sp>
      <p:sp>
        <p:nvSpPr>
          <p:cNvPr id="24580" name="Rectangle 4"/>
          <p:cNvSpPr>
            <a:spLocks noChangeArrowheads="1"/>
          </p:cNvSpPr>
          <p:nvPr/>
        </p:nvSpPr>
        <p:spPr bwMode="auto">
          <a:xfrm>
            <a:off x="152400" y="2190750"/>
            <a:ext cx="8839200"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dirty="0">
                <a:ln>
                  <a:noFill/>
                </a:ln>
                <a:solidFill>
                  <a:schemeClr val="tx1"/>
                </a:solidFill>
                <a:effectLst/>
                <a:latin typeface="Bookman Old Style" pitchFamily="18" charset="0"/>
                <a:ea typeface="Calibri" pitchFamily="34" charset="0"/>
                <a:cs typeface="Mangal"/>
              </a:rPr>
              <a:t>(c)</a:t>
            </a:r>
            <a:r>
              <a:rPr kumimoji="0" lang="en-US" sz="1100" b="1" i="0" strike="noStrike" cap="none" normalizeH="0" baseline="0" dirty="0">
                <a:ln>
                  <a:noFill/>
                </a:ln>
                <a:solidFill>
                  <a:schemeClr val="tx1"/>
                </a:solidFill>
                <a:effectLst/>
                <a:latin typeface="Bookman Old Style" pitchFamily="18" charset="0"/>
                <a:ea typeface="Calibri" pitchFamily="34" charset="0"/>
                <a:cs typeface="Mangal"/>
              </a:rPr>
              <a:t> </a:t>
            </a:r>
            <a:r>
              <a:rPr kumimoji="0" lang="en-US" sz="1100" b="1" i="0" u="sng" strike="noStrike" cap="none" normalizeH="0" baseline="0" dirty="0">
                <a:ln>
                  <a:noFill/>
                </a:ln>
                <a:solidFill>
                  <a:schemeClr val="tx1"/>
                </a:solidFill>
                <a:effectLst/>
                <a:latin typeface="Bookman Old Style" pitchFamily="18" charset="0"/>
                <a:ea typeface="Calibri" pitchFamily="34" charset="0"/>
                <a:cs typeface="Mangal"/>
              </a:rPr>
              <a:t>National Strategy for Financial Inclusion (NSFI): </a:t>
            </a:r>
            <a:endParaRPr kumimoji="0" lang="en-US" sz="1800" b="0" i="0" u="none" strike="noStrike" cap="none" normalizeH="0" baseline="0" dirty="0">
              <a:ln>
                <a:noFill/>
              </a:ln>
              <a:solidFill>
                <a:schemeClr val="tx1"/>
              </a:solidFill>
              <a:effectLst/>
              <a:latin typeface="Bookman Old Style" pitchFamily="18" charset="0"/>
              <a:cs typeface="Arial" pitchFamily="34" charset="0"/>
            </a:endParaRPr>
          </a:p>
        </p:txBody>
      </p:sp>
      <p:sp>
        <p:nvSpPr>
          <p:cNvPr id="24581" name="Rectangle 5"/>
          <p:cNvSpPr>
            <a:spLocks noChangeArrowheads="1"/>
          </p:cNvSpPr>
          <p:nvPr/>
        </p:nvSpPr>
        <p:spPr bwMode="auto">
          <a:xfrm>
            <a:off x="304800" y="2419350"/>
            <a:ext cx="8610600" cy="6001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Bookman Old Style" pitchFamily="18" charset="0"/>
                <a:ea typeface="Calibri" pitchFamily="34" charset="0"/>
                <a:cs typeface="Mangal"/>
              </a:rPr>
              <a:t>Progress of Universal Access to Financial Service which focuses on providing services to villages within 5 km radius/hamlets of 500 households in hilly areas. The undernoted banks are to ensure coverage of remaining 2 villages within 30</a:t>
            </a:r>
            <a:r>
              <a:rPr kumimoji="0" lang="en-US" sz="1100" b="0" i="0" u="none" strike="noStrike" cap="none" normalizeH="0" baseline="30000" dirty="0">
                <a:ln>
                  <a:noFill/>
                </a:ln>
                <a:solidFill>
                  <a:schemeClr val="tx1"/>
                </a:solidFill>
                <a:effectLst/>
                <a:latin typeface="Bookman Old Style" pitchFamily="18" charset="0"/>
                <a:ea typeface="Calibri" pitchFamily="34" charset="0"/>
                <a:cs typeface="Mangal"/>
              </a:rPr>
              <a:t>th</a:t>
            </a:r>
            <a:r>
              <a:rPr kumimoji="0" lang="en-US" sz="1100" b="0" i="0" u="none" strike="noStrike" cap="none" normalizeH="0" baseline="0" dirty="0">
                <a:ln>
                  <a:noFill/>
                </a:ln>
                <a:solidFill>
                  <a:schemeClr val="tx1"/>
                </a:solidFill>
                <a:effectLst/>
                <a:latin typeface="Bookman Old Style" pitchFamily="18" charset="0"/>
                <a:ea typeface="Calibri" pitchFamily="34" charset="0"/>
                <a:cs typeface="Mangal"/>
              </a:rPr>
              <a:t> September, 2021.</a:t>
            </a:r>
            <a:endParaRPr kumimoji="0" lang="en-US" sz="1800" b="0" i="0" u="none" strike="noStrike" cap="none" normalizeH="0" baseline="0" dirty="0">
              <a:ln>
                <a:noFill/>
              </a:ln>
              <a:solidFill>
                <a:schemeClr val="tx1"/>
              </a:solidFill>
              <a:effectLst/>
              <a:latin typeface="Bookman Old Style" pitchFamily="18" charset="0"/>
              <a:cs typeface="Arial" pitchFamily="34" charset="0"/>
            </a:endParaRPr>
          </a:p>
        </p:txBody>
      </p:sp>
      <p:graphicFrame>
        <p:nvGraphicFramePr>
          <p:cNvPr id="12" name="Table 11"/>
          <p:cNvGraphicFramePr>
            <a:graphicFrameLocks noGrp="1"/>
          </p:cNvGraphicFramePr>
          <p:nvPr/>
        </p:nvGraphicFramePr>
        <p:xfrm>
          <a:off x="381000" y="3007614"/>
          <a:ext cx="8382001" cy="717551"/>
        </p:xfrm>
        <a:graphic>
          <a:graphicData uri="http://schemas.openxmlformats.org/drawingml/2006/table">
            <a:tbl>
              <a:tblPr/>
              <a:tblGrid>
                <a:gridCol w="709125">
                  <a:extLst>
                    <a:ext uri="{9D8B030D-6E8A-4147-A177-3AD203B41FA5}">
                      <a16:colId xmlns="" xmlns:a16="http://schemas.microsoft.com/office/drawing/2014/main" val="20000"/>
                    </a:ext>
                  </a:extLst>
                </a:gridCol>
                <a:gridCol w="1348275">
                  <a:extLst>
                    <a:ext uri="{9D8B030D-6E8A-4147-A177-3AD203B41FA5}">
                      <a16:colId xmlns="" xmlns:a16="http://schemas.microsoft.com/office/drawing/2014/main" val="20001"/>
                    </a:ext>
                  </a:extLst>
                </a:gridCol>
                <a:gridCol w="1219200">
                  <a:extLst>
                    <a:ext uri="{9D8B030D-6E8A-4147-A177-3AD203B41FA5}">
                      <a16:colId xmlns="" xmlns:a16="http://schemas.microsoft.com/office/drawing/2014/main" val="20002"/>
                    </a:ext>
                  </a:extLst>
                </a:gridCol>
                <a:gridCol w="5105401">
                  <a:extLst>
                    <a:ext uri="{9D8B030D-6E8A-4147-A177-3AD203B41FA5}">
                      <a16:colId xmlns="" xmlns:a16="http://schemas.microsoft.com/office/drawing/2014/main" val="20003"/>
                    </a:ext>
                  </a:extLst>
                </a:gridCol>
              </a:tblGrid>
              <a:tr h="171100">
                <a:tc>
                  <a:txBody>
                    <a:bodyPr/>
                    <a:lstStyle/>
                    <a:p>
                      <a:pPr algn="ctr">
                        <a:lnSpc>
                          <a:spcPct val="107000"/>
                        </a:lnSpc>
                        <a:spcAft>
                          <a:spcPts val="0"/>
                        </a:spcAft>
                      </a:pPr>
                      <a:r>
                        <a:rPr lang="en-US" sz="1100" b="1" dirty="0" err="1">
                          <a:latin typeface="Bookman Old Style" pitchFamily="18" charset="0"/>
                          <a:ea typeface="Calibri"/>
                          <a:cs typeface="Mangal"/>
                        </a:rPr>
                        <a:t>Sl.No</a:t>
                      </a:r>
                      <a:r>
                        <a:rPr lang="en-US" sz="1100" b="1" dirty="0">
                          <a:latin typeface="Bookman Old Style" pitchFamily="18" charset="0"/>
                          <a:ea typeface="Calibri"/>
                          <a:cs typeface="Mangal"/>
                        </a:rPr>
                        <a:t>.</a:t>
                      </a:r>
                      <a:endParaRPr lang="en-IN" sz="1100" dirty="0">
                        <a:latin typeface="Bookman Old Style" pitchFamily="18" charset="0"/>
                        <a:ea typeface="Calibri"/>
                        <a:cs typeface="Mangal"/>
                      </a:endParaRPr>
                    </a:p>
                  </a:txBody>
                  <a:tcPr marL="65412" marR="654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a:latin typeface="Bookman Old Style" pitchFamily="18" charset="0"/>
                          <a:ea typeface="Calibri"/>
                          <a:cs typeface="Mangal"/>
                        </a:rPr>
                        <a:t>Name of village</a:t>
                      </a:r>
                      <a:endParaRPr lang="en-IN" sz="1100">
                        <a:latin typeface="Bookman Old Style" pitchFamily="18" charset="0"/>
                        <a:ea typeface="Calibri"/>
                        <a:cs typeface="Mangal"/>
                      </a:endParaRPr>
                    </a:p>
                  </a:txBody>
                  <a:tcPr marL="65412" marR="654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a:latin typeface="Bookman Old Style" pitchFamily="18" charset="0"/>
                          <a:ea typeface="Calibri"/>
                          <a:cs typeface="Mangal"/>
                        </a:rPr>
                        <a:t>Allotted bank</a:t>
                      </a:r>
                      <a:endParaRPr lang="en-IN" sz="1100">
                        <a:latin typeface="Bookman Old Style" pitchFamily="18" charset="0"/>
                        <a:ea typeface="Calibri"/>
                        <a:cs typeface="Mangal"/>
                      </a:endParaRPr>
                    </a:p>
                  </a:txBody>
                  <a:tcPr marL="65412" marR="654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a:latin typeface="Bookman Old Style" pitchFamily="18" charset="0"/>
                          <a:ea typeface="Calibri"/>
                          <a:cs typeface="Mangal"/>
                        </a:rPr>
                        <a:t>Remarks</a:t>
                      </a:r>
                      <a:endParaRPr lang="en-IN" sz="1100">
                        <a:latin typeface="Bookman Old Style" pitchFamily="18" charset="0"/>
                        <a:ea typeface="Calibri"/>
                        <a:cs typeface="Mangal"/>
                      </a:endParaRPr>
                    </a:p>
                  </a:txBody>
                  <a:tcPr marL="65412" marR="654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0"/>
                  </a:ext>
                </a:extLst>
              </a:tr>
              <a:tr h="171100">
                <a:tc>
                  <a:txBody>
                    <a:bodyPr/>
                    <a:lstStyle/>
                    <a:p>
                      <a:pPr algn="ctr">
                        <a:lnSpc>
                          <a:spcPct val="107000"/>
                        </a:lnSpc>
                        <a:spcAft>
                          <a:spcPts val="0"/>
                        </a:spcAft>
                      </a:pPr>
                      <a:r>
                        <a:rPr lang="en-US" sz="1100" dirty="0">
                          <a:latin typeface="Bookman Old Style" pitchFamily="18" charset="0"/>
                          <a:ea typeface="Calibri"/>
                          <a:cs typeface="Mangal"/>
                        </a:rPr>
                        <a:t>1</a:t>
                      </a:r>
                      <a:endParaRPr lang="en-IN" sz="1100" dirty="0">
                        <a:latin typeface="Bookman Old Style" pitchFamily="18" charset="0"/>
                        <a:ea typeface="Calibri"/>
                        <a:cs typeface="Mangal"/>
                      </a:endParaRPr>
                    </a:p>
                  </a:txBody>
                  <a:tcPr marL="65412" marR="654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1100" dirty="0" err="1">
                          <a:latin typeface="Bookman Old Style" pitchFamily="18" charset="0"/>
                          <a:ea typeface="Calibri"/>
                          <a:cs typeface="Mangal"/>
                        </a:rPr>
                        <a:t>Zokhawthiang</a:t>
                      </a:r>
                      <a:endParaRPr lang="en-IN" sz="1100" dirty="0">
                        <a:latin typeface="Bookman Old Style" pitchFamily="18" charset="0"/>
                        <a:ea typeface="Calibri"/>
                        <a:cs typeface="Mangal"/>
                      </a:endParaRPr>
                    </a:p>
                  </a:txBody>
                  <a:tcPr marL="65412" marR="654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1100">
                          <a:latin typeface="Bookman Old Style" pitchFamily="18" charset="0"/>
                          <a:ea typeface="Calibri"/>
                          <a:cs typeface="Mangal"/>
                        </a:rPr>
                        <a:t>UCO Bank</a:t>
                      </a:r>
                      <a:endParaRPr lang="en-IN" sz="1100">
                        <a:latin typeface="Bookman Old Style" pitchFamily="18" charset="0"/>
                        <a:ea typeface="Calibri"/>
                        <a:cs typeface="Mangal"/>
                      </a:endParaRPr>
                    </a:p>
                  </a:txBody>
                  <a:tcPr marL="65412" marR="654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lnSpc>
                          <a:spcPct val="107000"/>
                        </a:lnSpc>
                        <a:spcAft>
                          <a:spcPts val="0"/>
                        </a:spcAft>
                      </a:pPr>
                      <a:r>
                        <a:rPr lang="en-US" sz="1100">
                          <a:latin typeface="Bookman Old Style" pitchFamily="18" charset="0"/>
                          <a:ea typeface="Calibri"/>
                          <a:cs typeface="Mangal"/>
                        </a:rPr>
                        <a:t>CSP appointed and Police verification is awaited.</a:t>
                      </a:r>
                      <a:endParaRPr lang="en-IN" sz="1100">
                        <a:latin typeface="Bookman Old Style" pitchFamily="18" charset="0"/>
                        <a:ea typeface="Calibri"/>
                        <a:cs typeface="Mangal"/>
                      </a:endParaRPr>
                    </a:p>
                  </a:txBody>
                  <a:tcPr marL="65412" marR="654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1"/>
                  </a:ext>
                </a:extLst>
              </a:tr>
              <a:tr h="327024">
                <a:tc>
                  <a:txBody>
                    <a:bodyPr/>
                    <a:lstStyle/>
                    <a:p>
                      <a:pPr algn="ctr">
                        <a:lnSpc>
                          <a:spcPct val="107000"/>
                        </a:lnSpc>
                        <a:spcAft>
                          <a:spcPts val="0"/>
                        </a:spcAft>
                      </a:pPr>
                      <a:r>
                        <a:rPr lang="en-US" sz="1100" dirty="0">
                          <a:latin typeface="Bookman Old Style" pitchFamily="18" charset="0"/>
                          <a:ea typeface="Calibri"/>
                          <a:cs typeface="Mangal"/>
                        </a:rPr>
                        <a:t>2</a:t>
                      </a:r>
                      <a:endParaRPr lang="en-IN" sz="1100" dirty="0">
                        <a:latin typeface="Bookman Old Style" pitchFamily="18" charset="0"/>
                        <a:ea typeface="Calibri"/>
                        <a:cs typeface="Mangal"/>
                      </a:endParaRPr>
                    </a:p>
                  </a:txBody>
                  <a:tcPr marL="65412" marR="654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1100" dirty="0">
                          <a:latin typeface="Bookman Old Style" pitchFamily="18" charset="0"/>
                          <a:ea typeface="Calibri"/>
                          <a:cs typeface="Mangal"/>
                        </a:rPr>
                        <a:t>Daido</a:t>
                      </a:r>
                      <a:endParaRPr lang="en-IN" sz="1100" dirty="0">
                        <a:latin typeface="Bookman Old Style" pitchFamily="18" charset="0"/>
                        <a:ea typeface="Calibri"/>
                        <a:cs typeface="Mangal"/>
                      </a:endParaRPr>
                    </a:p>
                  </a:txBody>
                  <a:tcPr marL="65412" marR="654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1100" dirty="0" err="1">
                          <a:latin typeface="Bookman Old Style" pitchFamily="18" charset="0"/>
                          <a:ea typeface="Calibri"/>
                          <a:cs typeface="Mangal"/>
                        </a:rPr>
                        <a:t>BoB</a:t>
                      </a:r>
                      <a:endParaRPr lang="en-IN" sz="1100" dirty="0">
                        <a:latin typeface="Bookman Old Style" pitchFamily="18" charset="0"/>
                        <a:ea typeface="Calibri"/>
                        <a:cs typeface="Mangal"/>
                      </a:endParaRPr>
                    </a:p>
                  </a:txBody>
                  <a:tcPr marL="65412" marR="654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lnSpc>
                          <a:spcPct val="107000"/>
                        </a:lnSpc>
                        <a:spcAft>
                          <a:spcPts val="0"/>
                        </a:spcAft>
                      </a:pPr>
                      <a:r>
                        <a:rPr lang="en-US" sz="1100" dirty="0">
                          <a:latin typeface="Bookman Old Style" pitchFamily="18" charset="0"/>
                          <a:ea typeface="Calibri"/>
                          <a:cs typeface="Mangal"/>
                        </a:rPr>
                        <a:t>Since </a:t>
                      </a:r>
                      <a:r>
                        <a:rPr lang="en-US" sz="1100" dirty="0" err="1">
                          <a:latin typeface="Bookman Old Style" pitchFamily="18" charset="0"/>
                          <a:ea typeface="Calibri"/>
                          <a:cs typeface="Mangal"/>
                        </a:rPr>
                        <a:t>BoB</a:t>
                      </a:r>
                      <a:r>
                        <a:rPr lang="en-US" sz="1100" dirty="0">
                          <a:latin typeface="Bookman Old Style" pitchFamily="18" charset="0"/>
                          <a:ea typeface="Calibri"/>
                          <a:cs typeface="Mangal"/>
                        </a:rPr>
                        <a:t> expressed inability to cover it was reallocated to MRB and they will cover the village shortly.</a:t>
                      </a:r>
                      <a:endParaRPr lang="en-IN" sz="1100" dirty="0">
                        <a:latin typeface="Bookman Old Style" pitchFamily="18" charset="0"/>
                        <a:ea typeface="Calibri"/>
                        <a:cs typeface="Mangal"/>
                      </a:endParaRPr>
                    </a:p>
                  </a:txBody>
                  <a:tcPr marL="65412" marR="654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2"/>
                  </a:ext>
                </a:extLst>
              </a:tr>
            </a:tbl>
          </a:graphicData>
        </a:graphic>
      </p:graphicFrame>
      <p:sp>
        <p:nvSpPr>
          <p:cNvPr id="24582" name="Rectangle 6"/>
          <p:cNvSpPr>
            <a:spLocks noChangeArrowheads="1"/>
          </p:cNvSpPr>
          <p:nvPr/>
        </p:nvSpPr>
        <p:spPr bwMode="auto">
          <a:xfrm>
            <a:off x="152400" y="3790950"/>
            <a:ext cx="8839200"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dirty="0">
                <a:ln>
                  <a:noFill/>
                </a:ln>
                <a:solidFill>
                  <a:schemeClr val="tx1"/>
                </a:solidFill>
                <a:effectLst/>
                <a:latin typeface="Bookman Old Style" pitchFamily="18" charset="0"/>
                <a:ea typeface="Calibri" pitchFamily="34" charset="0"/>
                <a:cs typeface="Arial" pitchFamily="34" charset="0"/>
              </a:rPr>
              <a:t>(d) </a:t>
            </a:r>
            <a:r>
              <a:rPr kumimoji="0" lang="en-US" sz="1100" b="1" i="0" u="sng" strike="noStrike" cap="none" normalizeH="0" baseline="0" dirty="0">
                <a:ln>
                  <a:noFill/>
                </a:ln>
                <a:solidFill>
                  <a:schemeClr val="tx1"/>
                </a:solidFill>
                <a:effectLst/>
                <a:latin typeface="Bookman Old Style" pitchFamily="18" charset="0"/>
                <a:ea typeface="Calibri" pitchFamily="34" charset="0"/>
                <a:cs typeface="Arial" pitchFamily="34" charset="0"/>
              </a:rPr>
              <a:t>Status of Financial Literacy Camps (FLCs): </a:t>
            </a:r>
            <a:endParaRPr kumimoji="0" lang="en-US" sz="1800" b="0" i="0" u="none" strike="noStrike" cap="none" normalizeH="0" baseline="0" dirty="0">
              <a:ln>
                <a:noFill/>
              </a:ln>
              <a:solidFill>
                <a:schemeClr val="tx1"/>
              </a:solidFill>
              <a:effectLst/>
              <a:latin typeface="Bookman Old Style" pitchFamily="18" charset="0"/>
              <a:cs typeface="Arial" pitchFamily="34" charset="0"/>
            </a:endParaRPr>
          </a:p>
        </p:txBody>
      </p:sp>
      <p:sp>
        <p:nvSpPr>
          <p:cNvPr id="24583" name="Rectangle 7"/>
          <p:cNvSpPr>
            <a:spLocks noChangeArrowheads="1"/>
          </p:cNvSpPr>
          <p:nvPr/>
        </p:nvSpPr>
        <p:spPr bwMode="auto">
          <a:xfrm>
            <a:off x="304800" y="3943350"/>
            <a:ext cx="8686800"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100" b="0" i="0" u="sng" strike="noStrike" cap="none" normalizeH="0" baseline="0" dirty="0">
                <a:ln>
                  <a:noFill/>
                </a:ln>
                <a:solidFill>
                  <a:schemeClr val="tx1"/>
                </a:solidFill>
                <a:effectLst/>
                <a:latin typeface="Bookman Old Style" pitchFamily="18" charset="0"/>
                <a:ea typeface="Calibri" pitchFamily="34" charset="0"/>
                <a:cs typeface="Arial" pitchFamily="34" charset="0"/>
              </a:rPr>
              <a:t>Status of Financial Literacy conducted during September, 2021 quarter</a:t>
            </a:r>
          </a:p>
          <a:p>
            <a:pPr marL="0" marR="0" lvl="0" indent="0" algn="just" defTabSz="914400" rtl="0" eaLnBrk="1" fontAlgn="base" latinLnBrk="0" hangingPunct="1">
              <a:lnSpc>
                <a:spcPct val="100000"/>
              </a:lnSpc>
              <a:spcBef>
                <a:spcPct val="0"/>
              </a:spcBef>
              <a:spcAft>
                <a:spcPct val="0"/>
              </a:spcAft>
              <a:buClrTx/>
              <a:buSzTx/>
              <a:buFontTx/>
              <a:buNone/>
              <a:tabLst/>
            </a:pPr>
            <a:endParaRPr lang="en-US" sz="1100" u="sng" dirty="0">
              <a:latin typeface="Bookman Old Style"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100" b="0" i="0" u="sng" strike="noStrike" cap="none" normalizeH="0" baseline="0" dirty="0">
              <a:ln>
                <a:noFill/>
              </a:ln>
              <a:solidFill>
                <a:schemeClr val="tx1"/>
              </a:solidFill>
              <a:effectLst/>
              <a:latin typeface="Bookman Old Style"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100" b="0" i="0" u="none" strike="noStrike" cap="none" normalizeH="0" baseline="0" dirty="0">
              <a:ln>
                <a:noFill/>
              </a:ln>
              <a:solidFill>
                <a:schemeClr val="tx1"/>
              </a:solidFill>
              <a:effectLst/>
              <a:latin typeface="Bookman Old Style"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Bookman Old Style" pitchFamily="18" charset="0"/>
                <a:ea typeface="Calibri" pitchFamily="34" charset="0"/>
                <a:cs typeface="Arial" pitchFamily="34" charset="0"/>
              </a:rPr>
              <a:t>All Banks are requested to comply with the RBI instructions of ensuring conduct of one FLC meeting by each rural Branch on a monthly basis.</a:t>
            </a:r>
            <a:endParaRPr kumimoji="0" lang="en-US" sz="1100" b="0" i="0" u="none" strike="noStrike" cap="none" normalizeH="0" baseline="0" dirty="0">
              <a:ln>
                <a:noFill/>
              </a:ln>
              <a:solidFill>
                <a:schemeClr val="tx1"/>
              </a:solidFill>
              <a:effectLst/>
              <a:latin typeface="Bookman Old Style" pitchFamily="18" charset="0"/>
              <a:cs typeface="Arial" pitchFamily="34" charset="0"/>
            </a:endParaRPr>
          </a:p>
        </p:txBody>
      </p:sp>
      <p:graphicFrame>
        <p:nvGraphicFramePr>
          <p:cNvPr id="16" name="Table 15"/>
          <p:cNvGraphicFramePr>
            <a:graphicFrameLocks noGrp="1"/>
          </p:cNvGraphicFramePr>
          <p:nvPr/>
        </p:nvGraphicFramePr>
        <p:xfrm>
          <a:off x="1981200" y="4248150"/>
          <a:ext cx="3124200" cy="381000"/>
        </p:xfrm>
        <a:graphic>
          <a:graphicData uri="http://schemas.openxmlformats.org/drawingml/2006/table">
            <a:tbl>
              <a:tblPr firstRow="1" bandRow="1">
                <a:tableStyleId>{5C22544A-7EE6-4342-B048-85BDC9FD1C3A}</a:tableStyleId>
              </a:tblPr>
              <a:tblGrid>
                <a:gridCol w="1524000">
                  <a:extLst>
                    <a:ext uri="{9D8B030D-6E8A-4147-A177-3AD203B41FA5}">
                      <a16:colId xmlns="" xmlns:a16="http://schemas.microsoft.com/office/drawing/2014/main" val="20000"/>
                    </a:ext>
                  </a:extLst>
                </a:gridCol>
                <a:gridCol w="1600200">
                  <a:extLst>
                    <a:ext uri="{9D8B030D-6E8A-4147-A177-3AD203B41FA5}">
                      <a16:colId xmlns="" xmlns:a16="http://schemas.microsoft.com/office/drawing/2014/main" val="20001"/>
                    </a:ext>
                  </a:extLst>
                </a:gridCol>
              </a:tblGrid>
              <a:tr h="152400">
                <a:tc>
                  <a:txBody>
                    <a:bodyPr/>
                    <a:lstStyle/>
                    <a:p>
                      <a:pPr algn="ctr">
                        <a:lnSpc>
                          <a:spcPct val="107000"/>
                        </a:lnSpc>
                        <a:spcAft>
                          <a:spcPts val="0"/>
                        </a:spcAft>
                      </a:pPr>
                      <a:r>
                        <a:rPr lang="en-IN" sz="1100" b="1" dirty="0">
                          <a:solidFill>
                            <a:schemeClr val="tx1">
                              <a:lumMod val="95000"/>
                              <a:lumOff val="5000"/>
                            </a:schemeClr>
                          </a:solidFill>
                          <a:latin typeface="Century Gothic"/>
                          <a:ea typeface="Calibri"/>
                          <a:cs typeface="Arial"/>
                        </a:rPr>
                        <a:t>Quarter</a:t>
                      </a:r>
                      <a:endParaRPr lang="en-IN" sz="1100" dirty="0">
                        <a:solidFill>
                          <a:schemeClr val="tx1">
                            <a:lumMod val="95000"/>
                            <a:lumOff val="5000"/>
                          </a:schemeClr>
                        </a:solidFill>
                        <a:latin typeface="Calibri"/>
                        <a:ea typeface="Calibri"/>
                        <a:cs typeface="Mang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a:solidFill>
                            <a:schemeClr val="tx1">
                              <a:lumMod val="95000"/>
                              <a:lumOff val="5000"/>
                            </a:schemeClr>
                          </a:solidFill>
                          <a:latin typeface="Century Gothic"/>
                          <a:ea typeface="Calibri"/>
                          <a:cs typeface="Arial"/>
                        </a:rPr>
                        <a:t>No. of FLCs</a:t>
                      </a:r>
                      <a:endParaRPr lang="en-IN" sz="1100">
                        <a:solidFill>
                          <a:schemeClr val="tx1">
                            <a:lumMod val="95000"/>
                            <a:lumOff val="5000"/>
                          </a:schemeClr>
                        </a:solidFill>
                        <a:latin typeface="Calibri"/>
                        <a:ea typeface="Calibri"/>
                        <a:cs typeface="Mang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0"/>
                  </a:ext>
                </a:extLst>
              </a:tr>
              <a:tr h="201612">
                <a:tc>
                  <a:txBody>
                    <a:bodyPr/>
                    <a:lstStyle/>
                    <a:p>
                      <a:pPr algn="ctr">
                        <a:lnSpc>
                          <a:spcPct val="107000"/>
                        </a:lnSpc>
                        <a:spcAft>
                          <a:spcPts val="0"/>
                        </a:spcAft>
                      </a:pPr>
                      <a:r>
                        <a:rPr lang="en-IN" sz="1100" b="1" dirty="0">
                          <a:solidFill>
                            <a:schemeClr val="tx1">
                              <a:lumMod val="95000"/>
                              <a:lumOff val="5000"/>
                            </a:schemeClr>
                          </a:solidFill>
                          <a:latin typeface="Century Gothic"/>
                          <a:ea typeface="Calibri"/>
                          <a:cs typeface="Arial"/>
                        </a:rPr>
                        <a:t>September</a:t>
                      </a:r>
                      <a:endParaRPr lang="en-IN" sz="1100" dirty="0">
                        <a:solidFill>
                          <a:schemeClr val="tx1">
                            <a:lumMod val="95000"/>
                            <a:lumOff val="5000"/>
                          </a:schemeClr>
                        </a:solidFill>
                        <a:latin typeface="Calibri"/>
                        <a:ea typeface="Calibri"/>
                        <a:cs typeface="Mang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dirty="0">
                          <a:solidFill>
                            <a:schemeClr val="tx1">
                              <a:lumMod val="95000"/>
                              <a:lumOff val="5000"/>
                            </a:schemeClr>
                          </a:solidFill>
                          <a:latin typeface="Century Gothic"/>
                          <a:ea typeface="Calibri"/>
                          <a:cs typeface="Arial"/>
                        </a:rPr>
                        <a:t>4</a:t>
                      </a:r>
                      <a:endParaRPr lang="en-IN" sz="1100" dirty="0">
                        <a:solidFill>
                          <a:schemeClr val="tx1">
                            <a:lumMod val="95000"/>
                            <a:lumOff val="5000"/>
                          </a:schemeClr>
                        </a:solidFill>
                        <a:latin typeface="Calibri"/>
                        <a:ea typeface="Calibri"/>
                        <a:cs typeface="Mang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1"/>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152400" y="133350"/>
            <a:ext cx="8991600"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dirty="0">
                <a:ln>
                  <a:noFill/>
                </a:ln>
                <a:solidFill>
                  <a:schemeClr val="tx1"/>
                </a:solidFill>
                <a:effectLst/>
                <a:latin typeface="Bookman Old Style" pitchFamily="18" charset="0"/>
                <a:ea typeface="Calibri" pitchFamily="34" charset="0"/>
                <a:cs typeface="Mangal"/>
              </a:rPr>
              <a:t>(e) </a:t>
            </a:r>
            <a:r>
              <a:rPr kumimoji="0" lang="en-US" sz="1100" b="1" i="0" u="sng" strike="noStrike" cap="none" normalizeH="0" baseline="0" dirty="0">
                <a:ln>
                  <a:noFill/>
                </a:ln>
                <a:solidFill>
                  <a:schemeClr val="tx1"/>
                </a:solidFill>
                <a:effectLst/>
                <a:latin typeface="Bookman Old Style" pitchFamily="18" charset="0"/>
                <a:ea typeface="Calibri" pitchFamily="34" charset="0"/>
                <a:cs typeface="Mangal"/>
              </a:rPr>
              <a:t>Details of enrolment under Social Security Schemes (Cumulative nos. as on Dt. 30.09.2021</a:t>
            </a:r>
            <a:r>
              <a:rPr kumimoji="0" lang="en-US" sz="1100" b="1" i="0" u="sng" strike="noStrike" cap="none" normalizeH="0" baseline="0" dirty="0">
                <a:ln>
                  <a:noFill/>
                </a:ln>
                <a:solidFill>
                  <a:schemeClr val="tx1"/>
                </a:solidFill>
                <a:effectLst/>
                <a:latin typeface="Century Gothic" pitchFamily="34" charset="0"/>
                <a:ea typeface="Calibri" pitchFamily="34" charset="0"/>
                <a:cs typeface="Mangal"/>
              </a:rPr>
              <a:t>)</a:t>
            </a: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graphicFrame>
        <p:nvGraphicFramePr>
          <p:cNvPr id="5" name="Table 4"/>
          <p:cNvGraphicFramePr>
            <a:graphicFrameLocks noGrp="1"/>
          </p:cNvGraphicFramePr>
          <p:nvPr/>
        </p:nvGraphicFramePr>
        <p:xfrm>
          <a:off x="533400" y="438150"/>
          <a:ext cx="6629400" cy="358776"/>
        </p:xfrm>
        <a:graphic>
          <a:graphicData uri="http://schemas.openxmlformats.org/drawingml/2006/table">
            <a:tbl>
              <a:tblPr/>
              <a:tblGrid>
                <a:gridCol w="2471684">
                  <a:extLst>
                    <a:ext uri="{9D8B030D-6E8A-4147-A177-3AD203B41FA5}">
                      <a16:colId xmlns="" xmlns:a16="http://schemas.microsoft.com/office/drawing/2014/main" val="20000"/>
                    </a:ext>
                  </a:extLst>
                </a:gridCol>
                <a:gridCol w="2078858">
                  <a:extLst>
                    <a:ext uri="{9D8B030D-6E8A-4147-A177-3AD203B41FA5}">
                      <a16:colId xmlns="" xmlns:a16="http://schemas.microsoft.com/office/drawing/2014/main" val="20001"/>
                    </a:ext>
                  </a:extLst>
                </a:gridCol>
                <a:gridCol w="2078858">
                  <a:extLst>
                    <a:ext uri="{9D8B030D-6E8A-4147-A177-3AD203B41FA5}">
                      <a16:colId xmlns="" xmlns:a16="http://schemas.microsoft.com/office/drawing/2014/main" val="20002"/>
                    </a:ext>
                  </a:extLst>
                </a:gridCol>
              </a:tblGrid>
              <a:tr h="0">
                <a:tc>
                  <a:txBody>
                    <a:bodyPr/>
                    <a:lstStyle/>
                    <a:p>
                      <a:pPr algn="ctr">
                        <a:lnSpc>
                          <a:spcPct val="107000"/>
                        </a:lnSpc>
                        <a:spcAft>
                          <a:spcPts val="0"/>
                        </a:spcAft>
                      </a:pPr>
                      <a:r>
                        <a:rPr lang="en-IN" sz="1100" b="1" dirty="0">
                          <a:latin typeface="Bookman Old Style" pitchFamily="18" charset="0"/>
                          <a:ea typeface="Calibri"/>
                          <a:cs typeface="Arial"/>
                        </a:rPr>
                        <a:t>Enrolment under PMJJBY</a:t>
                      </a:r>
                      <a:endParaRPr lang="en-IN" sz="1100" dirty="0">
                        <a:latin typeface="Bookman Old Style" pitchFamily="18" charset="0"/>
                        <a:ea typeface="Calibri"/>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IN" sz="1100" b="1" dirty="0">
                          <a:latin typeface="Bookman Old Style" pitchFamily="18" charset="0"/>
                          <a:ea typeface="Calibri"/>
                          <a:cs typeface="Arial"/>
                        </a:rPr>
                        <a:t>Enrolment under PMSBY</a:t>
                      </a:r>
                      <a:endParaRPr lang="en-IN" sz="1100" dirty="0">
                        <a:latin typeface="Bookman Old Style" pitchFamily="18" charset="0"/>
                        <a:ea typeface="Calibri"/>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IN" sz="1100" b="1" dirty="0">
                          <a:latin typeface="Bookman Old Style" pitchFamily="18" charset="0"/>
                          <a:ea typeface="Calibri"/>
                          <a:cs typeface="Arial"/>
                        </a:rPr>
                        <a:t>Enrolment under APY</a:t>
                      </a:r>
                      <a:endParaRPr lang="en-IN" sz="1100" dirty="0">
                        <a:latin typeface="Bookman Old Style" pitchFamily="18" charset="0"/>
                        <a:ea typeface="Calibri"/>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0"/>
                  </a:ext>
                </a:extLst>
              </a:tr>
              <a:tr h="0">
                <a:tc>
                  <a:txBody>
                    <a:bodyPr/>
                    <a:lstStyle/>
                    <a:p>
                      <a:pPr algn="ctr">
                        <a:lnSpc>
                          <a:spcPct val="107000"/>
                        </a:lnSpc>
                        <a:spcAft>
                          <a:spcPts val="0"/>
                        </a:spcAft>
                      </a:pPr>
                      <a:r>
                        <a:rPr lang="en-IN" sz="1100" dirty="0">
                          <a:latin typeface="Bookman Old Style" pitchFamily="18" charset="0"/>
                          <a:ea typeface="Calibri"/>
                          <a:cs typeface="Arial"/>
                        </a:rPr>
                        <a:t>143477</a:t>
                      </a:r>
                      <a:endParaRPr lang="en-IN" sz="1100" dirty="0">
                        <a:latin typeface="Bookman Old Style" pitchFamily="18" charset="0"/>
                        <a:ea typeface="Calibri"/>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IN" sz="1100" dirty="0">
                          <a:latin typeface="Bookman Old Style" pitchFamily="18" charset="0"/>
                          <a:ea typeface="Calibri"/>
                          <a:cs typeface="Arial"/>
                        </a:rPr>
                        <a:t>249300</a:t>
                      </a:r>
                      <a:endParaRPr lang="en-IN" sz="1100" dirty="0">
                        <a:latin typeface="Bookman Old Style" pitchFamily="18" charset="0"/>
                        <a:ea typeface="Calibri"/>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IN" sz="1100" dirty="0">
                          <a:latin typeface="Bookman Old Style" pitchFamily="18" charset="0"/>
                          <a:ea typeface="Calibri"/>
                          <a:cs typeface="Arial"/>
                        </a:rPr>
                        <a:t>12205</a:t>
                      </a:r>
                      <a:endParaRPr lang="en-IN" sz="1100" dirty="0">
                        <a:latin typeface="Bookman Old Style" pitchFamily="18" charset="0"/>
                        <a:ea typeface="Calibri"/>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1"/>
                  </a:ext>
                </a:extLst>
              </a:tr>
            </a:tbl>
          </a:graphicData>
        </a:graphic>
      </p:graphicFrame>
      <p:sp>
        <p:nvSpPr>
          <p:cNvPr id="6" name="Rectangle 5"/>
          <p:cNvSpPr/>
          <p:nvPr/>
        </p:nvSpPr>
        <p:spPr>
          <a:xfrm>
            <a:off x="533400" y="819150"/>
            <a:ext cx="6629400" cy="261610"/>
          </a:xfrm>
          <a:prstGeom prst="rect">
            <a:avLst/>
          </a:prstGeom>
        </p:spPr>
        <p:txBody>
          <a:bodyPr wrap="square">
            <a:spAutoFit/>
          </a:bodyPr>
          <a:lstStyle/>
          <a:p>
            <a:r>
              <a:rPr lang="en-US" sz="1100" dirty="0">
                <a:latin typeface="Bookman Old Style" pitchFamily="18" charset="0"/>
              </a:rPr>
              <a:t>(Ref. Page No. 79)</a:t>
            </a:r>
            <a:endParaRPr lang="en-IN" sz="1100" dirty="0">
              <a:latin typeface="Bookman Old Style" pitchFamily="18" charset="0"/>
            </a:endParaRPr>
          </a:p>
        </p:txBody>
      </p:sp>
      <p:sp>
        <p:nvSpPr>
          <p:cNvPr id="25602" name="Rectangle 2"/>
          <p:cNvSpPr>
            <a:spLocks noChangeArrowheads="1"/>
          </p:cNvSpPr>
          <p:nvPr/>
        </p:nvSpPr>
        <p:spPr bwMode="auto">
          <a:xfrm>
            <a:off x="457200" y="1123950"/>
            <a:ext cx="8458200" cy="261610"/>
          </a:xfrm>
          <a:prstGeom prst="rect">
            <a:avLst/>
          </a:prstGeom>
          <a:solidFill>
            <a:schemeClr val="accent4">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dirty="0">
                <a:ln>
                  <a:noFill/>
                </a:ln>
                <a:solidFill>
                  <a:schemeClr val="tx1"/>
                </a:solidFill>
                <a:effectLst/>
                <a:latin typeface="Bookman Old Style" pitchFamily="18" charset="0"/>
                <a:ea typeface="Calibri" pitchFamily="34" charset="0"/>
                <a:cs typeface="Arial" pitchFamily="34" charset="0"/>
              </a:rPr>
              <a:t>PMJDY: </a:t>
            </a:r>
            <a:r>
              <a:rPr kumimoji="0" lang="en-US" sz="1100" b="0" i="0" u="none" strike="noStrike" cap="none" normalizeH="0" baseline="0" dirty="0">
                <a:ln>
                  <a:noFill/>
                </a:ln>
                <a:solidFill>
                  <a:schemeClr val="tx1"/>
                </a:solidFill>
                <a:effectLst/>
                <a:latin typeface="Bookman Old Style" pitchFamily="18" charset="0"/>
                <a:ea typeface="Calibri" pitchFamily="34" charset="0"/>
                <a:cs typeface="Arial" pitchFamily="34" charset="0"/>
              </a:rPr>
              <a:t>Status of enrolment under PMJDY is as under: </a:t>
            </a:r>
            <a:endParaRPr kumimoji="0" lang="en-US" sz="1800" b="0" i="0" u="none" strike="noStrike" cap="none" normalizeH="0" baseline="0" dirty="0">
              <a:ln>
                <a:noFill/>
              </a:ln>
              <a:solidFill>
                <a:schemeClr val="tx1"/>
              </a:solidFill>
              <a:effectLst/>
              <a:latin typeface="Bookman Old Style" pitchFamily="18" charset="0"/>
              <a:cs typeface="Arial" pitchFamily="34" charset="0"/>
            </a:endParaRPr>
          </a:p>
        </p:txBody>
      </p:sp>
      <p:graphicFrame>
        <p:nvGraphicFramePr>
          <p:cNvPr id="8" name="Table 7"/>
          <p:cNvGraphicFramePr>
            <a:graphicFrameLocks noGrp="1"/>
          </p:cNvGraphicFramePr>
          <p:nvPr/>
        </p:nvGraphicFramePr>
        <p:xfrm>
          <a:off x="533400" y="1428750"/>
          <a:ext cx="6629400" cy="358776"/>
        </p:xfrm>
        <a:graphic>
          <a:graphicData uri="http://schemas.openxmlformats.org/drawingml/2006/table">
            <a:tbl>
              <a:tblPr/>
              <a:tblGrid>
                <a:gridCol w="1979924">
                  <a:extLst>
                    <a:ext uri="{9D8B030D-6E8A-4147-A177-3AD203B41FA5}">
                      <a16:colId xmlns="" xmlns:a16="http://schemas.microsoft.com/office/drawing/2014/main" val="20000"/>
                    </a:ext>
                  </a:extLst>
                </a:gridCol>
                <a:gridCol w="2310065">
                  <a:extLst>
                    <a:ext uri="{9D8B030D-6E8A-4147-A177-3AD203B41FA5}">
                      <a16:colId xmlns="" xmlns:a16="http://schemas.microsoft.com/office/drawing/2014/main" val="20001"/>
                    </a:ext>
                  </a:extLst>
                </a:gridCol>
                <a:gridCol w="2339411">
                  <a:extLst>
                    <a:ext uri="{9D8B030D-6E8A-4147-A177-3AD203B41FA5}">
                      <a16:colId xmlns="" xmlns:a16="http://schemas.microsoft.com/office/drawing/2014/main" val="20002"/>
                    </a:ext>
                  </a:extLst>
                </a:gridCol>
              </a:tblGrid>
              <a:tr h="0">
                <a:tc>
                  <a:txBody>
                    <a:bodyPr/>
                    <a:lstStyle/>
                    <a:p>
                      <a:pPr algn="ctr">
                        <a:lnSpc>
                          <a:spcPct val="107000"/>
                        </a:lnSpc>
                        <a:spcAft>
                          <a:spcPts val="0"/>
                        </a:spcAft>
                      </a:pPr>
                      <a:r>
                        <a:rPr lang="en-IN" sz="1100" b="1" dirty="0">
                          <a:latin typeface="Century Gothic"/>
                          <a:ea typeface="Calibri"/>
                          <a:cs typeface="Arial"/>
                        </a:rPr>
                        <a:t>Male</a:t>
                      </a:r>
                      <a:endParaRPr lang="en-IN" sz="1100" dirty="0">
                        <a:latin typeface="Calibri"/>
                        <a:ea typeface="Calibri"/>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IN" sz="1100" b="1" dirty="0">
                          <a:latin typeface="Century Gothic"/>
                          <a:ea typeface="Calibri"/>
                          <a:cs typeface="Arial"/>
                        </a:rPr>
                        <a:t>Female</a:t>
                      </a:r>
                      <a:endParaRPr lang="en-IN" sz="1100" dirty="0">
                        <a:latin typeface="Calibri"/>
                        <a:ea typeface="Calibri"/>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IN" sz="1100" b="1" dirty="0">
                          <a:latin typeface="Century Gothic"/>
                          <a:ea typeface="Calibri"/>
                          <a:cs typeface="Arial"/>
                        </a:rPr>
                        <a:t>Total</a:t>
                      </a:r>
                      <a:endParaRPr lang="en-IN" sz="1100" dirty="0">
                        <a:latin typeface="Calibri"/>
                        <a:ea typeface="Calibri"/>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0"/>
                  </a:ext>
                </a:extLst>
              </a:tr>
              <a:tr h="0">
                <a:tc>
                  <a:txBody>
                    <a:bodyPr/>
                    <a:lstStyle/>
                    <a:p>
                      <a:pPr algn="ctr">
                        <a:lnSpc>
                          <a:spcPct val="107000"/>
                        </a:lnSpc>
                        <a:spcAft>
                          <a:spcPts val="0"/>
                        </a:spcAft>
                      </a:pPr>
                      <a:r>
                        <a:rPr lang="en-US" sz="1100" dirty="0">
                          <a:solidFill>
                            <a:srgbClr val="000000"/>
                          </a:solidFill>
                          <a:latin typeface="Century Gothic"/>
                          <a:ea typeface="Calibri"/>
                          <a:cs typeface="Calibri"/>
                        </a:rPr>
                        <a:t>161162</a:t>
                      </a:r>
                      <a:endParaRPr lang="en-IN" sz="1100" dirty="0">
                        <a:latin typeface="Calibri"/>
                        <a:ea typeface="Calibri"/>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dirty="0">
                          <a:solidFill>
                            <a:srgbClr val="000000"/>
                          </a:solidFill>
                          <a:latin typeface="Century Gothic"/>
                          <a:ea typeface="Calibri"/>
                          <a:cs typeface="Calibri"/>
                        </a:rPr>
                        <a:t>174982</a:t>
                      </a:r>
                      <a:endParaRPr lang="en-IN" sz="1100" dirty="0">
                        <a:latin typeface="Calibri"/>
                        <a:ea typeface="Calibri"/>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dirty="0">
                          <a:solidFill>
                            <a:srgbClr val="000000"/>
                          </a:solidFill>
                          <a:latin typeface="Century Gothic"/>
                          <a:ea typeface="Calibri"/>
                          <a:cs typeface="Calibri"/>
                        </a:rPr>
                        <a:t>336144</a:t>
                      </a:r>
                      <a:endParaRPr lang="en-IN" sz="1100" dirty="0">
                        <a:latin typeface="Calibri"/>
                        <a:ea typeface="Calibri"/>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1"/>
                  </a:ext>
                </a:extLst>
              </a:tr>
            </a:tbl>
          </a:graphicData>
        </a:graphic>
      </p:graphicFrame>
      <p:sp>
        <p:nvSpPr>
          <p:cNvPr id="9" name="Rectangle 8"/>
          <p:cNvSpPr/>
          <p:nvPr/>
        </p:nvSpPr>
        <p:spPr>
          <a:xfrm>
            <a:off x="533400" y="1809750"/>
            <a:ext cx="6629400" cy="261610"/>
          </a:xfrm>
          <a:prstGeom prst="rect">
            <a:avLst/>
          </a:prstGeom>
        </p:spPr>
        <p:txBody>
          <a:bodyPr wrap="square">
            <a:spAutoFit/>
          </a:bodyPr>
          <a:lstStyle/>
          <a:p>
            <a:r>
              <a:rPr lang="en-US" sz="1100" dirty="0">
                <a:latin typeface="Bookman Old Style" pitchFamily="18" charset="0"/>
              </a:rPr>
              <a:t>(Ref. Page No. 77) </a:t>
            </a:r>
            <a:endParaRPr lang="en-IN" sz="1100" dirty="0">
              <a:latin typeface="Bookman Old Style" pitchFamily="18" charset="0"/>
            </a:endParaRPr>
          </a:p>
        </p:txBody>
      </p:sp>
      <p:sp>
        <p:nvSpPr>
          <p:cNvPr id="10" name="Rectangle 1"/>
          <p:cNvSpPr>
            <a:spLocks noChangeArrowheads="1"/>
          </p:cNvSpPr>
          <p:nvPr/>
        </p:nvSpPr>
        <p:spPr bwMode="auto">
          <a:xfrm>
            <a:off x="76200" y="2114550"/>
            <a:ext cx="1447800" cy="307777"/>
          </a:xfrm>
          <a:prstGeom prst="rect">
            <a:avLst/>
          </a:prstGeom>
          <a:solidFill>
            <a:schemeClr val="accent1">
              <a:lumMod val="20000"/>
              <a:lumOff val="80000"/>
            </a:schemeClr>
          </a:solidFill>
          <a:ln w="9525">
            <a:solidFill>
              <a:schemeClr val="tx1">
                <a:lumMod val="95000"/>
                <a:lumOff val="5000"/>
              </a:schemeClr>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sng" strike="noStrike" cap="none" normalizeH="0" baseline="0" dirty="0">
                <a:ln>
                  <a:noFill/>
                </a:ln>
                <a:solidFill>
                  <a:schemeClr val="tx1"/>
                </a:solidFill>
                <a:effectLst/>
                <a:latin typeface="Bookman Old Style" pitchFamily="18" charset="0"/>
                <a:ea typeface="Calibri" pitchFamily="34" charset="0"/>
                <a:cs typeface="Mangal"/>
              </a:rPr>
              <a:t>AGENDA – 5:</a:t>
            </a:r>
            <a:endParaRPr kumimoji="0" lang="en-US" sz="1400" b="0" i="0" u="none" strike="noStrike" cap="none" normalizeH="0" baseline="0" dirty="0">
              <a:ln>
                <a:noFill/>
              </a:ln>
              <a:solidFill>
                <a:schemeClr val="tx1"/>
              </a:solidFill>
              <a:effectLst/>
              <a:latin typeface="Bookman Old Style" pitchFamily="18" charset="0"/>
              <a:cs typeface="Arial" pitchFamily="34" charset="0"/>
            </a:endParaRPr>
          </a:p>
        </p:txBody>
      </p:sp>
      <p:sp>
        <p:nvSpPr>
          <p:cNvPr id="25603" name="Rectangle 3"/>
          <p:cNvSpPr>
            <a:spLocks noChangeArrowheads="1"/>
          </p:cNvSpPr>
          <p:nvPr/>
        </p:nvSpPr>
        <p:spPr bwMode="auto">
          <a:xfrm>
            <a:off x="76200" y="2495550"/>
            <a:ext cx="8915400"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69875" algn="just" defTabSz="914400" rtl="0" eaLnBrk="1" fontAlgn="base" latinLnBrk="0" hangingPunct="1">
              <a:lnSpc>
                <a:spcPct val="100000"/>
              </a:lnSpc>
              <a:spcBef>
                <a:spcPct val="0"/>
              </a:spcBef>
              <a:spcAft>
                <a:spcPct val="0"/>
              </a:spcAft>
              <a:buClrTx/>
              <a:buSzTx/>
              <a:tabLst/>
            </a:pPr>
            <a:r>
              <a:rPr kumimoji="0" lang="en-US" sz="1100" b="1" i="0" u="none" strike="noStrike" cap="none" normalizeH="0" baseline="0" dirty="0">
                <a:ln>
                  <a:noFill/>
                </a:ln>
                <a:solidFill>
                  <a:schemeClr val="tx1"/>
                </a:solidFill>
                <a:effectLst/>
                <a:latin typeface="Bookman Old Style" pitchFamily="18" charset="0"/>
                <a:ea typeface="Calibri" pitchFamily="34" charset="0"/>
                <a:cs typeface="Arial" pitchFamily="34" charset="0"/>
              </a:rPr>
              <a:t>A. </a:t>
            </a:r>
            <a:r>
              <a:rPr kumimoji="0" lang="en-US" sz="1100" b="1" i="0" u="sng" strike="noStrike" cap="none" normalizeH="0" baseline="0" dirty="0">
                <a:ln>
                  <a:noFill/>
                </a:ln>
                <a:solidFill>
                  <a:schemeClr val="tx1"/>
                </a:solidFill>
                <a:effectLst/>
                <a:latin typeface="Bookman Old Style" pitchFamily="18" charset="0"/>
                <a:ea typeface="Calibri" pitchFamily="34" charset="0"/>
                <a:cs typeface="Arial" pitchFamily="34" charset="0"/>
              </a:rPr>
              <a:t>RSETI:</a:t>
            </a:r>
            <a:r>
              <a:rPr kumimoji="0" lang="en-US" sz="1100" b="1" i="0" u="none" strike="noStrike" cap="none" normalizeH="0" baseline="0" dirty="0">
                <a:ln>
                  <a:noFill/>
                </a:ln>
                <a:solidFill>
                  <a:schemeClr val="tx1"/>
                </a:solidFill>
                <a:effectLst/>
                <a:latin typeface="Bookman Old Style" pitchFamily="18" charset="0"/>
                <a:ea typeface="Calibri" pitchFamily="34" charset="0"/>
                <a:cs typeface="Arial" pitchFamily="34" charset="0"/>
              </a:rPr>
              <a:t>  </a:t>
            </a:r>
            <a:r>
              <a:rPr kumimoji="0" lang="en-US" sz="1100" b="0" i="0" u="none" strike="noStrike" cap="none" normalizeH="0" baseline="0" dirty="0">
                <a:ln>
                  <a:noFill/>
                </a:ln>
                <a:solidFill>
                  <a:schemeClr val="tx1"/>
                </a:solidFill>
                <a:effectLst/>
                <a:latin typeface="Bookman Old Style" pitchFamily="18" charset="0"/>
                <a:ea typeface="Calibri" pitchFamily="34" charset="0"/>
                <a:cs typeface="Arial" pitchFamily="34" charset="0"/>
              </a:rPr>
              <a:t>There is one (1) RSETI in Mizoram. The performances of the RSETI for the FY (2021-22) as on 30.09.2021, is given as under:</a:t>
            </a:r>
            <a:endParaRPr kumimoji="0" lang="en-US" sz="1800" b="0" i="0" u="none" strike="noStrike" cap="none" normalizeH="0" baseline="0" dirty="0">
              <a:ln>
                <a:noFill/>
              </a:ln>
              <a:solidFill>
                <a:schemeClr val="tx1"/>
              </a:solidFill>
              <a:effectLst/>
              <a:latin typeface="Bookman Old Style" pitchFamily="18" charset="0"/>
              <a:cs typeface="Arial" pitchFamily="34" charset="0"/>
            </a:endParaRPr>
          </a:p>
        </p:txBody>
      </p:sp>
      <p:graphicFrame>
        <p:nvGraphicFramePr>
          <p:cNvPr id="12" name="Table 11"/>
          <p:cNvGraphicFramePr>
            <a:graphicFrameLocks noGrp="1"/>
          </p:cNvGraphicFramePr>
          <p:nvPr/>
        </p:nvGraphicFramePr>
        <p:xfrm>
          <a:off x="380998" y="2952750"/>
          <a:ext cx="8305801" cy="1160300"/>
        </p:xfrm>
        <a:graphic>
          <a:graphicData uri="http://schemas.openxmlformats.org/drawingml/2006/table">
            <a:tbl>
              <a:tblPr/>
              <a:tblGrid>
                <a:gridCol w="725326">
                  <a:extLst>
                    <a:ext uri="{9D8B030D-6E8A-4147-A177-3AD203B41FA5}">
                      <a16:colId xmlns="" xmlns:a16="http://schemas.microsoft.com/office/drawing/2014/main" val="20000"/>
                    </a:ext>
                  </a:extLst>
                </a:gridCol>
                <a:gridCol w="1728416">
                  <a:extLst>
                    <a:ext uri="{9D8B030D-6E8A-4147-A177-3AD203B41FA5}">
                      <a16:colId xmlns="" xmlns:a16="http://schemas.microsoft.com/office/drawing/2014/main" val="20001"/>
                    </a:ext>
                  </a:extLst>
                </a:gridCol>
                <a:gridCol w="841542">
                  <a:extLst>
                    <a:ext uri="{9D8B030D-6E8A-4147-A177-3AD203B41FA5}">
                      <a16:colId xmlns="" xmlns:a16="http://schemas.microsoft.com/office/drawing/2014/main" val="20002"/>
                    </a:ext>
                  </a:extLst>
                </a:gridCol>
                <a:gridCol w="1027819">
                  <a:extLst>
                    <a:ext uri="{9D8B030D-6E8A-4147-A177-3AD203B41FA5}">
                      <a16:colId xmlns="" xmlns:a16="http://schemas.microsoft.com/office/drawing/2014/main" val="20003"/>
                    </a:ext>
                  </a:extLst>
                </a:gridCol>
                <a:gridCol w="1051722">
                  <a:extLst>
                    <a:ext uri="{9D8B030D-6E8A-4147-A177-3AD203B41FA5}">
                      <a16:colId xmlns="" xmlns:a16="http://schemas.microsoft.com/office/drawing/2014/main" val="20004"/>
                    </a:ext>
                  </a:extLst>
                </a:gridCol>
                <a:gridCol w="939627">
                  <a:extLst>
                    <a:ext uri="{9D8B030D-6E8A-4147-A177-3AD203B41FA5}">
                      <a16:colId xmlns="" xmlns:a16="http://schemas.microsoft.com/office/drawing/2014/main" val="20005"/>
                    </a:ext>
                  </a:extLst>
                </a:gridCol>
                <a:gridCol w="939627">
                  <a:extLst>
                    <a:ext uri="{9D8B030D-6E8A-4147-A177-3AD203B41FA5}">
                      <a16:colId xmlns="" xmlns:a16="http://schemas.microsoft.com/office/drawing/2014/main" val="20006"/>
                    </a:ext>
                  </a:extLst>
                </a:gridCol>
                <a:gridCol w="1051722">
                  <a:extLst>
                    <a:ext uri="{9D8B030D-6E8A-4147-A177-3AD203B41FA5}">
                      <a16:colId xmlns="" xmlns:a16="http://schemas.microsoft.com/office/drawing/2014/main" val="20007"/>
                    </a:ext>
                  </a:extLst>
                </a:gridCol>
              </a:tblGrid>
              <a:tr h="466603">
                <a:tc>
                  <a:txBody>
                    <a:bodyPr/>
                    <a:lstStyle/>
                    <a:p>
                      <a:pPr algn="ctr">
                        <a:lnSpc>
                          <a:spcPct val="107000"/>
                        </a:lnSpc>
                        <a:spcAft>
                          <a:spcPts val="0"/>
                        </a:spcAft>
                      </a:pPr>
                      <a:r>
                        <a:rPr lang="en-IN" sz="1100" b="1" dirty="0" err="1">
                          <a:latin typeface="Bookman Old Style" pitchFamily="18" charset="0"/>
                          <a:ea typeface="Calibri"/>
                          <a:cs typeface="Arial"/>
                        </a:rPr>
                        <a:t>Spon-soring</a:t>
                      </a:r>
                      <a:r>
                        <a:rPr lang="en-IN" sz="1100" b="1" dirty="0">
                          <a:latin typeface="Bookman Old Style" pitchFamily="18" charset="0"/>
                          <a:ea typeface="Calibri"/>
                          <a:cs typeface="Arial"/>
                        </a:rPr>
                        <a:t> Bank</a:t>
                      </a:r>
                      <a:endParaRPr lang="en-IN" sz="1100" dirty="0">
                        <a:latin typeface="Bookman Old Style" pitchFamily="18" charset="0"/>
                        <a:ea typeface="Calibri"/>
                        <a:cs typeface="Mangal"/>
                      </a:endParaRPr>
                    </a:p>
                  </a:txBody>
                  <a:tcPr marL="65412" marR="654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IN" sz="1100" b="1" dirty="0">
                          <a:latin typeface="Bookman Old Style" pitchFamily="18" charset="0"/>
                          <a:ea typeface="Calibri"/>
                          <a:cs typeface="Arial"/>
                        </a:rPr>
                        <a:t>Location of RSETI</a:t>
                      </a:r>
                      <a:endParaRPr lang="en-IN" sz="1100" dirty="0">
                        <a:latin typeface="Bookman Old Style" pitchFamily="18" charset="0"/>
                        <a:ea typeface="Calibri"/>
                        <a:cs typeface="Mangal"/>
                      </a:endParaRPr>
                    </a:p>
                  </a:txBody>
                  <a:tcPr marL="65412" marR="654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IN" sz="1100" b="1">
                          <a:latin typeface="Bookman Old Style" pitchFamily="18" charset="0"/>
                          <a:ea typeface="Calibri"/>
                          <a:cs typeface="Arial"/>
                        </a:rPr>
                        <a:t>Annual Training Target</a:t>
                      </a:r>
                      <a:endParaRPr lang="en-IN" sz="1100">
                        <a:latin typeface="Bookman Old Style" pitchFamily="18" charset="0"/>
                        <a:ea typeface="Calibri"/>
                        <a:cs typeface="Mangal"/>
                      </a:endParaRPr>
                    </a:p>
                  </a:txBody>
                  <a:tcPr marL="65412" marR="654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IN" sz="1100" b="1">
                          <a:latin typeface="Bookman Old Style" pitchFamily="18" charset="0"/>
                          <a:ea typeface="Calibri"/>
                          <a:cs typeface="Arial"/>
                        </a:rPr>
                        <a:t>Training Actual up to date</a:t>
                      </a:r>
                      <a:endParaRPr lang="en-IN" sz="1100">
                        <a:latin typeface="Bookman Old Style" pitchFamily="18" charset="0"/>
                        <a:ea typeface="Calibri"/>
                        <a:cs typeface="Mangal"/>
                      </a:endParaRPr>
                    </a:p>
                  </a:txBody>
                  <a:tcPr marL="65412" marR="654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IN" sz="1100" b="1">
                          <a:latin typeface="Bookman Old Style" pitchFamily="18" charset="0"/>
                          <a:ea typeface="Calibri"/>
                          <a:cs typeface="Arial"/>
                        </a:rPr>
                        <a:t>Nos. of Settlement</a:t>
                      </a:r>
                      <a:endParaRPr lang="en-IN" sz="1100">
                        <a:latin typeface="Bookman Old Style" pitchFamily="18" charset="0"/>
                        <a:ea typeface="Calibri"/>
                        <a:cs typeface="Mangal"/>
                      </a:endParaRPr>
                    </a:p>
                  </a:txBody>
                  <a:tcPr marL="65412" marR="654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IN" sz="1100" b="1">
                          <a:latin typeface="Bookman Old Style" pitchFamily="18" charset="0"/>
                          <a:ea typeface="Calibri"/>
                          <a:cs typeface="Arial"/>
                        </a:rPr>
                        <a:t>Settlement rate in %</a:t>
                      </a:r>
                      <a:endParaRPr lang="en-IN" sz="1100">
                        <a:latin typeface="Bookman Old Style" pitchFamily="18" charset="0"/>
                        <a:ea typeface="Calibri"/>
                        <a:cs typeface="Mangal"/>
                      </a:endParaRPr>
                    </a:p>
                  </a:txBody>
                  <a:tcPr marL="65412" marR="654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IN" sz="1100" b="1">
                          <a:latin typeface="Bookman Old Style" pitchFamily="18" charset="0"/>
                          <a:ea typeface="Calibri"/>
                          <a:cs typeface="Arial"/>
                        </a:rPr>
                        <a:t>Nos. of Credit Linkage </a:t>
                      </a:r>
                      <a:endParaRPr lang="en-IN" sz="1100">
                        <a:latin typeface="Bookman Old Style" pitchFamily="18" charset="0"/>
                        <a:ea typeface="Calibri"/>
                        <a:cs typeface="Mangal"/>
                      </a:endParaRPr>
                    </a:p>
                  </a:txBody>
                  <a:tcPr marL="65412" marR="654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IN" sz="1100" b="1">
                          <a:latin typeface="Bookman Old Style" pitchFamily="18" charset="0"/>
                          <a:ea typeface="Calibri"/>
                          <a:cs typeface="Arial"/>
                        </a:rPr>
                        <a:t>Credit Linkage in %</a:t>
                      </a:r>
                      <a:endParaRPr lang="en-IN" sz="1100">
                        <a:latin typeface="Bookman Old Style" pitchFamily="18" charset="0"/>
                        <a:ea typeface="Calibri"/>
                        <a:cs typeface="Mangal"/>
                      </a:endParaRPr>
                    </a:p>
                  </a:txBody>
                  <a:tcPr marL="65412" marR="654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0"/>
                  </a:ext>
                </a:extLst>
              </a:tr>
              <a:tr h="622137">
                <a:tc>
                  <a:txBody>
                    <a:bodyPr/>
                    <a:lstStyle/>
                    <a:p>
                      <a:pPr algn="ctr">
                        <a:lnSpc>
                          <a:spcPct val="107000"/>
                        </a:lnSpc>
                        <a:spcAft>
                          <a:spcPts val="0"/>
                        </a:spcAft>
                      </a:pPr>
                      <a:r>
                        <a:rPr lang="en-IN" sz="1100">
                          <a:latin typeface="Bookman Old Style" pitchFamily="18" charset="0"/>
                          <a:ea typeface="Calibri"/>
                          <a:cs typeface="Arial"/>
                        </a:rPr>
                        <a:t>SBI</a:t>
                      </a:r>
                      <a:endParaRPr lang="en-IN" sz="1100">
                        <a:latin typeface="Bookman Old Style" pitchFamily="18" charset="0"/>
                        <a:ea typeface="Calibri"/>
                        <a:cs typeface="Mangal"/>
                      </a:endParaRPr>
                    </a:p>
                  </a:txBody>
                  <a:tcPr marL="65412" marR="654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IN" sz="1100" dirty="0">
                          <a:latin typeface="Bookman Old Style" pitchFamily="18" charset="0"/>
                          <a:ea typeface="Calibri"/>
                          <a:cs typeface="Arial"/>
                        </a:rPr>
                        <a:t>C/o MTDC KVIB, </a:t>
                      </a:r>
                      <a:r>
                        <a:rPr lang="en-IN" sz="1100" dirty="0" err="1">
                          <a:latin typeface="Bookman Old Style" pitchFamily="18" charset="0"/>
                          <a:ea typeface="Calibri"/>
                          <a:cs typeface="Arial"/>
                        </a:rPr>
                        <a:t>Zemabawk</a:t>
                      </a:r>
                      <a:r>
                        <a:rPr lang="en-IN" sz="1100" dirty="0">
                          <a:latin typeface="Bookman Old Style" pitchFamily="18" charset="0"/>
                          <a:ea typeface="Calibri"/>
                          <a:cs typeface="Arial"/>
                        </a:rPr>
                        <a:t>, </a:t>
                      </a:r>
                      <a:r>
                        <a:rPr lang="en-IN" sz="1100" dirty="0" err="1">
                          <a:latin typeface="Bookman Old Style" pitchFamily="18" charset="0"/>
                          <a:ea typeface="Calibri"/>
                          <a:cs typeface="Arial"/>
                        </a:rPr>
                        <a:t>Thingkhim</a:t>
                      </a:r>
                      <a:r>
                        <a:rPr lang="en-IN" sz="1100" dirty="0">
                          <a:latin typeface="Bookman Old Style" pitchFamily="18" charset="0"/>
                          <a:ea typeface="Calibri"/>
                          <a:cs typeface="Arial"/>
                        </a:rPr>
                        <a:t> </a:t>
                      </a:r>
                      <a:r>
                        <a:rPr lang="en-IN" sz="1100" dirty="0" err="1">
                          <a:latin typeface="Bookman Old Style" pitchFamily="18" charset="0"/>
                          <a:ea typeface="Calibri"/>
                          <a:cs typeface="Arial"/>
                        </a:rPr>
                        <a:t>Veng</a:t>
                      </a:r>
                      <a:r>
                        <a:rPr lang="en-IN" sz="1100" dirty="0">
                          <a:latin typeface="Bookman Old Style" pitchFamily="18" charset="0"/>
                          <a:ea typeface="Calibri"/>
                          <a:cs typeface="Arial"/>
                        </a:rPr>
                        <a:t>, </a:t>
                      </a:r>
                      <a:r>
                        <a:rPr lang="en-IN" sz="1100" dirty="0" err="1">
                          <a:latin typeface="Bookman Old Style" pitchFamily="18" charset="0"/>
                          <a:ea typeface="Calibri"/>
                          <a:cs typeface="Arial"/>
                        </a:rPr>
                        <a:t>Aizawl</a:t>
                      </a:r>
                      <a:r>
                        <a:rPr lang="en-IN" sz="1100" dirty="0">
                          <a:latin typeface="Bookman Old Style" pitchFamily="18" charset="0"/>
                          <a:ea typeface="Calibri"/>
                          <a:cs typeface="Arial"/>
                        </a:rPr>
                        <a:t>, Mizoram.</a:t>
                      </a:r>
                      <a:endParaRPr lang="en-IN" sz="1100" dirty="0">
                        <a:latin typeface="Bookman Old Style" pitchFamily="18" charset="0"/>
                        <a:ea typeface="Calibri"/>
                        <a:cs typeface="Mangal"/>
                      </a:endParaRPr>
                    </a:p>
                  </a:txBody>
                  <a:tcPr marL="65412" marR="654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IN" sz="1100" dirty="0">
                          <a:latin typeface="Bookman Old Style" pitchFamily="18" charset="0"/>
                          <a:ea typeface="Calibri"/>
                          <a:cs typeface="Arial"/>
                        </a:rPr>
                        <a:t>Nil</a:t>
                      </a:r>
                      <a:endParaRPr lang="en-IN" sz="1100" dirty="0">
                        <a:latin typeface="Bookman Old Style" pitchFamily="18" charset="0"/>
                        <a:ea typeface="Calibri"/>
                        <a:cs typeface="Mangal"/>
                      </a:endParaRPr>
                    </a:p>
                  </a:txBody>
                  <a:tcPr marL="65412" marR="654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IN" sz="1100" dirty="0">
                          <a:latin typeface="Bookman Old Style" pitchFamily="18" charset="0"/>
                          <a:ea typeface="Calibri"/>
                          <a:cs typeface="Arial"/>
                        </a:rPr>
                        <a:t>Nil</a:t>
                      </a:r>
                      <a:endParaRPr lang="en-IN" sz="1100" dirty="0">
                        <a:latin typeface="Bookman Old Style" pitchFamily="18" charset="0"/>
                        <a:ea typeface="Calibri"/>
                        <a:cs typeface="Mangal"/>
                      </a:endParaRPr>
                    </a:p>
                  </a:txBody>
                  <a:tcPr marL="65412" marR="654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IN" sz="1100" dirty="0">
                          <a:latin typeface="Bookman Old Style" pitchFamily="18" charset="0"/>
                          <a:ea typeface="Calibri"/>
                          <a:cs typeface="Arial"/>
                        </a:rPr>
                        <a:t>Nil</a:t>
                      </a:r>
                      <a:endParaRPr lang="en-IN" sz="1100" dirty="0">
                        <a:latin typeface="Bookman Old Style" pitchFamily="18" charset="0"/>
                        <a:ea typeface="Calibri"/>
                        <a:cs typeface="Mangal"/>
                      </a:endParaRPr>
                    </a:p>
                  </a:txBody>
                  <a:tcPr marL="65412" marR="654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IN" sz="1100" dirty="0">
                          <a:latin typeface="Bookman Old Style" pitchFamily="18" charset="0"/>
                          <a:ea typeface="Calibri"/>
                          <a:cs typeface="Arial"/>
                        </a:rPr>
                        <a:t>Nil</a:t>
                      </a:r>
                      <a:endParaRPr lang="en-IN" sz="1100" dirty="0">
                        <a:latin typeface="Bookman Old Style" pitchFamily="18" charset="0"/>
                        <a:ea typeface="Calibri"/>
                        <a:cs typeface="Mangal"/>
                      </a:endParaRPr>
                    </a:p>
                  </a:txBody>
                  <a:tcPr marL="65412" marR="654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IN" sz="1100" dirty="0">
                          <a:latin typeface="Bookman Old Style" pitchFamily="18" charset="0"/>
                          <a:ea typeface="Calibri"/>
                          <a:cs typeface="Arial"/>
                        </a:rPr>
                        <a:t>Nil</a:t>
                      </a:r>
                      <a:endParaRPr lang="en-IN" sz="1100" dirty="0">
                        <a:latin typeface="Bookman Old Style" pitchFamily="18" charset="0"/>
                        <a:ea typeface="Calibri"/>
                        <a:cs typeface="Mangal"/>
                      </a:endParaRPr>
                    </a:p>
                  </a:txBody>
                  <a:tcPr marL="65412" marR="654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IN" sz="1100" dirty="0">
                          <a:latin typeface="Bookman Old Style" pitchFamily="18" charset="0"/>
                          <a:ea typeface="Calibri"/>
                          <a:cs typeface="Arial"/>
                        </a:rPr>
                        <a:t>Nil</a:t>
                      </a:r>
                      <a:endParaRPr lang="en-IN" sz="1100" dirty="0">
                        <a:latin typeface="Bookman Old Style" pitchFamily="18" charset="0"/>
                        <a:ea typeface="Calibri"/>
                        <a:cs typeface="Mangal"/>
                      </a:endParaRPr>
                    </a:p>
                  </a:txBody>
                  <a:tcPr marL="65412" marR="654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1"/>
                  </a:ext>
                </a:extLst>
              </a:tr>
            </a:tbl>
          </a:graphicData>
        </a:graphic>
      </p:graphicFrame>
      <p:sp>
        <p:nvSpPr>
          <p:cNvPr id="25604" name="Rectangle 4"/>
          <p:cNvSpPr>
            <a:spLocks noChangeArrowheads="1"/>
          </p:cNvSpPr>
          <p:nvPr/>
        </p:nvSpPr>
        <p:spPr bwMode="auto">
          <a:xfrm>
            <a:off x="381000" y="4095750"/>
            <a:ext cx="8305800"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a:ln>
                  <a:noFill/>
                </a:ln>
                <a:solidFill>
                  <a:srgbClr val="000000"/>
                </a:solidFill>
                <a:effectLst/>
                <a:latin typeface="Bookman Old Style" pitchFamily="18" charset="0"/>
                <a:ea typeface="Times New Roman" pitchFamily="18" charset="0"/>
                <a:cs typeface="Calibri" pitchFamily="34" charset="0"/>
              </a:rPr>
              <a:t>*Training could not be conducted from April to September, 2021 due to </a:t>
            </a:r>
            <a:r>
              <a:rPr kumimoji="0" lang="en-US" sz="1100" b="0" i="0" u="none" strike="noStrike" cap="none" normalizeH="0" baseline="0" dirty="0" err="1">
                <a:ln>
                  <a:noFill/>
                </a:ln>
                <a:solidFill>
                  <a:srgbClr val="000000"/>
                </a:solidFill>
                <a:effectLst/>
                <a:latin typeface="Bookman Old Style" pitchFamily="18" charset="0"/>
                <a:ea typeface="Times New Roman" pitchFamily="18" charset="0"/>
                <a:cs typeface="Calibri" pitchFamily="34" charset="0"/>
              </a:rPr>
              <a:t>Covid</a:t>
            </a:r>
            <a:r>
              <a:rPr kumimoji="0" lang="en-US" sz="1100" b="0" i="0" u="none" strike="noStrike" cap="none" normalizeH="0" baseline="0" dirty="0">
                <a:ln>
                  <a:noFill/>
                </a:ln>
                <a:solidFill>
                  <a:srgbClr val="000000"/>
                </a:solidFill>
                <a:effectLst/>
                <a:latin typeface="Bookman Old Style" pitchFamily="18" charset="0"/>
                <a:ea typeface="Times New Roman" pitchFamily="18" charset="0"/>
                <a:cs typeface="Calibri" pitchFamily="34" charset="0"/>
              </a:rPr>
              <a:t> restriction.</a:t>
            </a:r>
            <a:endParaRPr kumimoji="0" lang="en-US" sz="1800" b="0" i="0" u="none" strike="noStrike" cap="none" normalizeH="0" baseline="0" dirty="0">
              <a:ln>
                <a:noFill/>
              </a:ln>
              <a:solidFill>
                <a:schemeClr val="tx1"/>
              </a:solidFill>
              <a:effectLst/>
              <a:latin typeface="Bookman Old Style" pitchFamily="18"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152400" y="57150"/>
            <a:ext cx="8839200" cy="261610"/>
          </a:xfrm>
          <a:prstGeom prst="rect">
            <a:avLst/>
          </a:prstGeom>
          <a:solidFill>
            <a:schemeClr val="accent4">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pPr>
            <a:r>
              <a:rPr kumimoji="0" lang="en-US" sz="1100" b="1" i="0" strike="noStrike" cap="none" normalizeH="0" baseline="0" dirty="0">
                <a:ln>
                  <a:noFill/>
                </a:ln>
                <a:solidFill>
                  <a:schemeClr val="tx1"/>
                </a:solidFill>
                <a:effectLst/>
                <a:latin typeface="Bookman Old Style" pitchFamily="18" charset="0"/>
                <a:ea typeface="Calibri" pitchFamily="34" charset="0"/>
                <a:cs typeface="Arial" pitchFamily="34" charset="0"/>
              </a:rPr>
              <a:t>B. </a:t>
            </a:r>
            <a:r>
              <a:rPr kumimoji="0" lang="en-US" sz="1100" b="1" i="0" u="sng" strike="noStrike" cap="none" normalizeH="0" baseline="0" dirty="0">
                <a:ln>
                  <a:noFill/>
                </a:ln>
                <a:solidFill>
                  <a:schemeClr val="tx1"/>
                </a:solidFill>
                <a:effectLst/>
                <a:latin typeface="Bookman Old Style" pitchFamily="18" charset="0"/>
                <a:ea typeface="Calibri" pitchFamily="34" charset="0"/>
                <a:cs typeface="Arial" pitchFamily="34" charset="0"/>
              </a:rPr>
              <a:t>ALLOTMENT OF </a:t>
            </a:r>
            <a:r>
              <a:rPr kumimoji="0" lang="en-US" sz="1100" b="1" i="0" u="sng" strike="noStrike" cap="none" normalizeH="0" baseline="0" dirty="0">
                <a:ln>
                  <a:noFill/>
                </a:ln>
                <a:solidFill>
                  <a:srgbClr val="000000"/>
                </a:solidFill>
                <a:effectLst/>
                <a:latin typeface="Bookman Old Style" pitchFamily="18" charset="0"/>
                <a:ea typeface="Times New Roman" pitchFamily="18" charset="0"/>
                <a:cs typeface="Calibri" pitchFamily="34" charset="0"/>
              </a:rPr>
              <a:t>NEW RSETI: </a:t>
            </a:r>
            <a:endParaRPr kumimoji="0" lang="en-US" sz="1800" b="0" i="0" u="none" strike="noStrike" cap="none" normalizeH="0" baseline="0" dirty="0">
              <a:ln>
                <a:noFill/>
              </a:ln>
              <a:solidFill>
                <a:schemeClr val="tx1"/>
              </a:solidFill>
              <a:effectLst/>
              <a:latin typeface="Bookman Old Style" pitchFamily="18" charset="0"/>
              <a:cs typeface="Arial" pitchFamily="34" charset="0"/>
            </a:endParaRPr>
          </a:p>
        </p:txBody>
      </p:sp>
      <p:sp>
        <p:nvSpPr>
          <p:cNvPr id="26626" name="Rectangle 2"/>
          <p:cNvSpPr>
            <a:spLocks noChangeArrowheads="1"/>
          </p:cNvSpPr>
          <p:nvPr/>
        </p:nvSpPr>
        <p:spPr bwMode="auto">
          <a:xfrm>
            <a:off x="381000" y="285750"/>
            <a:ext cx="8534400" cy="600164"/>
          </a:xfrm>
          <a:prstGeom prst="rect">
            <a:avLst/>
          </a:prstGeom>
          <a:solidFill>
            <a:schemeClr val="accent4">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IN" sz="1100" b="1" u="sng" dirty="0">
                <a:latin typeface="Bookman Old Style" pitchFamily="18" charset="0"/>
              </a:rPr>
              <a:t>RSETI at </a:t>
            </a:r>
            <a:r>
              <a:rPr lang="en-IN" sz="1100" b="1" u="sng" dirty="0" err="1">
                <a:latin typeface="Bookman Old Style" pitchFamily="18" charset="0"/>
              </a:rPr>
              <a:t>Lunglei</a:t>
            </a:r>
            <a:r>
              <a:rPr lang="en-IN" sz="1100" b="1" u="sng" dirty="0">
                <a:latin typeface="Bookman Old Style" pitchFamily="18" charset="0"/>
              </a:rPr>
              <a:t> District: </a:t>
            </a:r>
            <a:endParaRPr lang="en-IN" sz="1100" dirty="0">
              <a:latin typeface="Bookman Old Style" pitchFamily="18" charset="0"/>
            </a:endParaRPr>
          </a:p>
          <a:p>
            <a:r>
              <a:rPr lang="en-IN" sz="1100" dirty="0">
                <a:latin typeface="Bookman Old Style" pitchFamily="18" charset="0"/>
              </a:rPr>
              <a:t>The meeting had allotted HDFC Bank to find ways to sponsor RSETI in </a:t>
            </a:r>
            <a:r>
              <a:rPr lang="en-IN" sz="1100" dirty="0" err="1">
                <a:latin typeface="Bookman Old Style" pitchFamily="18" charset="0"/>
              </a:rPr>
              <a:t>Lunglei</a:t>
            </a:r>
            <a:r>
              <a:rPr lang="en-IN" sz="1100" dirty="0">
                <a:latin typeface="Bookman Old Style" pitchFamily="18" charset="0"/>
              </a:rPr>
              <a:t> District. However, HDFC Bank has not done any progress for setting up of RSETI.</a:t>
            </a:r>
          </a:p>
        </p:txBody>
      </p:sp>
      <p:sp>
        <p:nvSpPr>
          <p:cNvPr id="26627" name="Rectangle 3"/>
          <p:cNvSpPr>
            <a:spLocks noChangeArrowheads="1"/>
          </p:cNvSpPr>
          <p:nvPr/>
        </p:nvSpPr>
        <p:spPr bwMode="auto">
          <a:xfrm>
            <a:off x="381000" y="895350"/>
            <a:ext cx="8610600" cy="692497"/>
          </a:xfrm>
          <a:prstGeom prst="rect">
            <a:avLst/>
          </a:prstGeom>
          <a:solidFill>
            <a:schemeClr val="accent4">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100" b="1" i="0" u="sng" strike="noStrike" cap="none" normalizeH="0" baseline="0" dirty="0">
                <a:ln>
                  <a:noFill/>
                </a:ln>
                <a:solidFill>
                  <a:srgbClr val="000000"/>
                </a:solidFill>
                <a:effectLst/>
                <a:latin typeface="Century Gothic" pitchFamily="34" charset="0"/>
                <a:ea typeface="Times New Roman" pitchFamily="18" charset="0"/>
                <a:cs typeface="Calibri" pitchFamily="34" charset="0"/>
              </a:rPr>
              <a:t>Opening of a New RSETI at </a:t>
            </a:r>
            <a:r>
              <a:rPr kumimoji="0" lang="en-US" sz="1100" b="1" i="0" u="sng" strike="noStrike" cap="none" normalizeH="0" baseline="0" dirty="0" err="1">
                <a:ln>
                  <a:noFill/>
                </a:ln>
                <a:solidFill>
                  <a:srgbClr val="000000"/>
                </a:solidFill>
                <a:effectLst/>
                <a:latin typeface="Century Gothic" pitchFamily="34" charset="0"/>
                <a:ea typeface="Times New Roman" pitchFamily="18" charset="0"/>
                <a:cs typeface="Calibri" pitchFamily="34" charset="0"/>
              </a:rPr>
              <a:t>Kolasib</a:t>
            </a:r>
            <a:r>
              <a:rPr kumimoji="0" lang="en-US" sz="1100" b="1" i="0" u="sng" strike="noStrike" cap="none" normalizeH="0" baseline="0" dirty="0">
                <a:ln>
                  <a:noFill/>
                </a:ln>
                <a:solidFill>
                  <a:srgbClr val="000000"/>
                </a:solidFill>
                <a:effectLst/>
                <a:latin typeface="Century Gothic" pitchFamily="34" charset="0"/>
                <a:ea typeface="Times New Roman" pitchFamily="18" charset="0"/>
                <a:cs typeface="Calibri" pitchFamily="34" charset="0"/>
              </a:rPr>
              <a:t> District sponsored by Mizoram Rural Bank:</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6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Century Gothic" pitchFamily="34" charset="0"/>
                <a:ea typeface="Calibri" pitchFamily="34" charset="0"/>
                <a:cs typeface="Mangal"/>
              </a:rPr>
              <a:t>MRB has reported that RSETI at </a:t>
            </a:r>
            <a:r>
              <a:rPr kumimoji="0" lang="en-US" sz="1100" b="0" i="0" u="none" strike="noStrike" cap="none" normalizeH="0" baseline="0" dirty="0" err="1">
                <a:ln>
                  <a:noFill/>
                </a:ln>
                <a:solidFill>
                  <a:schemeClr val="tx1"/>
                </a:solidFill>
                <a:effectLst/>
                <a:latin typeface="Century Gothic" pitchFamily="34" charset="0"/>
                <a:ea typeface="Calibri" pitchFamily="34" charset="0"/>
                <a:cs typeface="Mangal"/>
              </a:rPr>
              <a:t>Kolasib</a:t>
            </a:r>
            <a:r>
              <a:rPr kumimoji="0" lang="en-US" sz="1100" b="0" i="0" u="none" strike="noStrike" cap="none" normalizeH="0" baseline="0" dirty="0">
                <a:ln>
                  <a:noFill/>
                </a:ln>
                <a:solidFill>
                  <a:schemeClr val="tx1"/>
                </a:solidFill>
                <a:effectLst/>
                <a:latin typeface="Century Gothic" pitchFamily="34" charset="0"/>
                <a:ea typeface="Calibri" pitchFamily="34" charset="0"/>
                <a:cs typeface="Mangal"/>
              </a:rPr>
              <a:t> is ready for opening since last January, 2021.</a:t>
            </a:r>
            <a:endParaRPr kumimoji="0" lang="en-US" sz="6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Century Gothic" pitchFamily="34" charset="0"/>
                <a:ea typeface="Calibri" pitchFamily="34" charset="0"/>
                <a:cs typeface="Mangal"/>
              </a:rPr>
              <a:t>They informed that tripartite agreement between </a:t>
            </a:r>
            <a:r>
              <a:rPr kumimoji="0" lang="en-US" sz="1100" b="0" i="0" u="none" strike="noStrike" cap="none" normalizeH="0" baseline="0" dirty="0" err="1">
                <a:ln>
                  <a:noFill/>
                </a:ln>
                <a:solidFill>
                  <a:schemeClr val="tx1"/>
                </a:solidFill>
                <a:effectLst/>
                <a:latin typeface="Century Gothic" pitchFamily="34" charset="0"/>
                <a:ea typeface="Calibri" pitchFamily="34" charset="0"/>
                <a:cs typeface="Mangal"/>
              </a:rPr>
              <a:t>MoRD</a:t>
            </a:r>
            <a:r>
              <a:rPr kumimoji="0" lang="en-US" sz="1100" b="0" i="0" u="none" strike="noStrike" cap="none" normalizeH="0" baseline="0" dirty="0">
                <a:ln>
                  <a:noFill/>
                </a:ln>
                <a:solidFill>
                  <a:schemeClr val="tx1"/>
                </a:solidFill>
                <a:effectLst/>
                <a:latin typeface="Century Gothic" pitchFamily="34" charset="0"/>
                <a:ea typeface="Calibri" pitchFamily="34" charset="0"/>
                <a:cs typeface="Mangal"/>
              </a:rPr>
              <a:t> Bangalore, Chairman MRB and DC </a:t>
            </a:r>
            <a:r>
              <a:rPr kumimoji="0" lang="en-US" sz="1100" b="0" i="0" u="none" strike="noStrike" cap="none" normalizeH="0" baseline="0" dirty="0" err="1">
                <a:ln>
                  <a:noFill/>
                </a:ln>
                <a:solidFill>
                  <a:schemeClr val="tx1"/>
                </a:solidFill>
                <a:effectLst/>
                <a:latin typeface="Century Gothic" pitchFamily="34" charset="0"/>
                <a:ea typeface="Calibri" pitchFamily="34" charset="0"/>
                <a:cs typeface="Mangal"/>
              </a:rPr>
              <a:t>Kolasib</a:t>
            </a:r>
            <a:r>
              <a:rPr kumimoji="0" lang="en-US" sz="1100" b="0" i="0" u="none" strike="noStrike" cap="none" normalizeH="0" baseline="0" dirty="0">
                <a:ln>
                  <a:noFill/>
                </a:ln>
                <a:solidFill>
                  <a:schemeClr val="tx1"/>
                </a:solidFill>
                <a:effectLst/>
                <a:latin typeface="Century Gothic" pitchFamily="34" charset="0"/>
                <a:ea typeface="Calibri" pitchFamily="34" charset="0"/>
                <a:cs typeface="Mangal"/>
              </a:rPr>
              <a:t> is awaited</a:t>
            </a:r>
            <a:r>
              <a:rPr kumimoji="0" lang="en-US" sz="1100" b="0" i="0" u="none" strike="noStrike" cap="none" normalizeH="0" baseline="0" dirty="0">
                <a:ln>
                  <a:noFill/>
                </a:ln>
                <a:solidFill>
                  <a:schemeClr val="tx1"/>
                </a:solidFill>
                <a:effectLst/>
                <a:latin typeface="Calibri" pitchFamily="34" charset="0"/>
                <a:ea typeface="Calibri" pitchFamily="34" charset="0"/>
                <a:cs typeface="Arial" pitchFamily="34" charset="0"/>
              </a:rPr>
              <a:t>.</a:t>
            </a: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26628" name="Rectangle 4"/>
          <p:cNvSpPr>
            <a:spLocks noChangeArrowheads="1"/>
          </p:cNvSpPr>
          <p:nvPr/>
        </p:nvSpPr>
        <p:spPr bwMode="auto">
          <a:xfrm>
            <a:off x="152400" y="1581150"/>
            <a:ext cx="8763000"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pPr>
            <a:r>
              <a:rPr kumimoji="0" lang="en-US" sz="1100" b="1" i="0" u="none" strike="noStrike" cap="none" normalizeH="0" baseline="0" dirty="0">
                <a:ln>
                  <a:noFill/>
                </a:ln>
                <a:solidFill>
                  <a:schemeClr val="tx1"/>
                </a:solidFill>
                <a:effectLst/>
                <a:latin typeface="Bookman Old Style" pitchFamily="18" charset="0"/>
                <a:ea typeface="Times New Roman" pitchFamily="18" charset="0"/>
                <a:cs typeface="Arial" pitchFamily="34" charset="0"/>
              </a:rPr>
              <a:t>C. </a:t>
            </a:r>
            <a:r>
              <a:rPr kumimoji="0" lang="en-US" sz="1100" b="1" i="0" u="sng" strike="noStrike" cap="none" normalizeH="0" baseline="0" dirty="0">
                <a:ln>
                  <a:noFill/>
                </a:ln>
                <a:solidFill>
                  <a:schemeClr val="tx1"/>
                </a:solidFill>
                <a:effectLst/>
                <a:latin typeface="Bookman Old Style" pitchFamily="18" charset="0"/>
                <a:ea typeface="Times New Roman" pitchFamily="18" charset="0"/>
                <a:cs typeface="Arial" pitchFamily="34" charset="0"/>
              </a:rPr>
              <a:t>Pending Claims for reimbursement of training expenses of RSETI: </a:t>
            </a:r>
            <a:endParaRPr kumimoji="0" lang="en-US" sz="1800" b="0" i="0" u="sng" strike="noStrike" cap="none" normalizeH="0" baseline="0" dirty="0">
              <a:ln>
                <a:noFill/>
              </a:ln>
              <a:solidFill>
                <a:schemeClr val="tx1"/>
              </a:solidFill>
              <a:effectLst/>
              <a:latin typeface="Bookman Old Style" pitchFamily="18" charset="0"/>
              <a:cs typeface="Arial" pitchFamily="34" charset="0"/>
            </a:endParaRPr>
          </a:p>
        </p:txBody>
      </p:sp>
      <p:sp>
        <p:nvSpPr>
          <p:cNvPr id="26629" name="Rectangle 5"/>
          <p:cNvSpPr>
            <a:spLocks noChangeArrowheads="1"/>
          </p:cNvSpPr>
          <p:nvPr/>
        </p:nvSpPr>
        <p:spPr bwMode="auto">
          <a:xfrm>
            <a:off x="381000" y="1809750"/>
            <a:ext cx="8610600"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err="1">
                <a:ln>
                  <a:noFill/>
                </a:ln>
                <a:solidFill>
                  <a:schemeClr val="tx1"/>
                </a:solidFill>
                <a:effectLst/>
                <a:latin typeface="Bookman Old Style" pitchFamily="18" charset="0"/>
                <a:ea typeface="Calibri" pitchFamily="34" charset="0"/>
                <a:cs typeface="Arial" pitchFamily="34" charset="0"/>
              </a:rPr>
              <a:t>MzSRLM</a:t>
            </a:r>
            <a:r>
              <a:rPr kumimoji="0" lang="en-US" sz="1100" b="0" i="0" u="none" strike="noStrike" cap="none" normalizeH="0" baseline="0" dirty="0">
                <a:ln>
                  <a:noFill/>
                </a:ln>
                <a:solidFill>
                  <a:schemeClr val="tx1"/>
                </a:solidFill>
                <a:effectLst/>
                <a:latin typeface="Bookman Old Style" pitchFamily="18" charset="0"/>
                <a:ea typeface="Calibri" pitchFamily="34" charset="0"/>
                <a:cs typeface="Arial" pitchFamily="34" charset="0"/>
              </a:rPr>
              <a:t> reported that there is no claim pending with them. However, SBI-RSETI reported year-wise claims pending as follows:</a:t>
            </a:r>
            <a:endParaRPr kumimoji="0" lang="en-US" sz="1800" b="0" i="0" u="none" strike="noStrike" cap="none" normalizeH="0" baseline="0" dirty="0">
              <a:ln>
                <a:noFill/>
              </a:ln>
              <a:solidFill>
                <a:schemeClr val="tx1"/>
              </a:solidFill>
              <a:effectLst/>
              <a:latin typeface="Bookman Old Style" pitchFamily="18" charset="0"/>
              <a:cs typeface="Arial" pitchFamily="34" charset="0"/>
            </a:endParaRPr>
          </a:p>
        </p:txBody>
      </p:sp>
      <p:graphicFrame>
        <p:nvGraphicFramePr>
          <p:cNvPr id="9" name="Table 8"/>
          <p:cNvGraphicFramePr>
            <a:graphicFrameLocks noGrp="1"/>
          </p:cNvGraphicFramePr>
          <p:nvPr/>
        </p:nvGraphicFramePr>
        <p:xfrm>
          <a:off x="990600" y="2190750"/>
          <a:ext cx="4648200" cy="898527"/>
        </p:xfrm>
        <a:graphic>
          <a:graphicData uri="http://schemas.openxmlformats.org/drawingml/2006/table">
            <a:tbl>
              <a:tblPr/>
              <a:tblGrid>
                <a:gridCol w="616180">
                  <a:extLst>
                    <a:ext uri="{9D8B030D-6E8A-4147-A177-3AD203B41FA5}">
                      <a16:colId xmlns="" xmlns:a16="http://schemas.microsoft.com/office/drawing/2014/main" val="20000"/>
                    </a:ext>
                  </a:extLst>
                </a:gridCol>
                <a:gridCol w="1243100">
                  <a:extLst>
                    <a:ext uri="{9D8B030D-6E8A-4147-A177-3AD203B41FA5}">
                      <a16:colId xmlns="" xmlns:a16="http://schemas.microsoft.com/office/drawing/2014/main" val="20001"/>
                    </a:ext>
                  </a:extLst>
                </a:gridCol>
                <a:gridCol w="2788920">
                  <a:extLst>
                    <a:ext uri="{9D8B030D-6E8A-4147-A177-3AD203B41FA5}">
                      <a16:colId xmlns="" xmlns:a16="http://schemas.microsoft.com/office/drawing/2014/main" val="20002"/>
                    </a:ext>
                  </a:extLst>
                </a:gridCol>
              </a:tblGrid>
              <a:tr h="180975">
                <a:tc>
                  <a:txBody>
                    <a:bodyPr/>
                    <a:lstStyle/>
                    <a:p>
                      <a:pPr algn="just">
                        <a:lnSpc>
                          <a:spcPct val="107000"/>
                        </a:lnSpc>
                        <a:spcAft>
                          <a:spcPts val="1000"/>
                        </a:spcAft>
                      </a:pPr>
                      <a:r>
                        <a:rPr lang="en-IN" sz="1100" b="1" dirty="0" err="1">
                          <a:latin typeface="Bookman Old Style" pitchFamily="18" charset="0"/>
                          <a:ea typeface="Calibri"/>
                          <a:cs typeface="Arial"/>
                        </a:rPr>
                        <a:t>Sl.No</a:t>
                      </a:r>
                      <a:r>
                        <a:rPr lang="en-IN" sz="1100" b="1" dirty="0">
                          <a:latin typeface="Bookman Old Style" pitchFamily="18" charset="0"/>
                          <a:ea typeface="Calibri"/>
                          <a:cs typeface="Arial"/>
                        </a:rPr>
                        <a:t>.</a:t>
                      </a:r>
                      <a:endParaRPr lang="en-IN" sz="1100" dirty="0">
                        <a:latin typeface="Bookman Old Style" pitchFamily="18" charset="0"/>
                        <a:ea typeface="Calibri"/>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lnSpc>
                          <a:spcPct val="107000"/>
                        </a:lnSpc>
                        <a:spcAft>
                          <a:spcPts val="1000"/>
                        </a:spcAft>
                      </a:pPr>
                      <a:r>
                        <a:rPr lang="en-IN" sz="1100" b="1" dirty="0">
                          <a:latin typeface="Bookman Old Style" pitchFamily="18" charset="0"/>
                          <a:ea typeface="Calibri"/>
                          <a:cs typeface="Arial"/>
                        </a:rPr>
                        <a:t>Financial Year</a:t>
                      </a:r>
                      <a:endParaRPr lang="en-IN" sz="1100" dirty="0">
                        <a:latin typeface="Bookman Old Style" pitchFamily="18" charset="0"/>
                        <a:ea typeface="Calibri"/>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lnSpc>
                          <a:spcPct val="107000"/>
                        </a:lnSpc>
                        <a:spcAft>
                          <a:spcPts val="1000"/>
                        </a:spcAft>
                      </a:pPr>
                      <a:r>
                        <a:rPr lang="en-IN" sz="1100" b="1">
                          <a:latin typeface="Bookman Old Style" pitchFamily="18" charset="0"/>
                          <a:ea typeface="Calibri"/>
                          <a:cs typeface="Arial"/>
                        </a:rPr>
                        <a:t>Claims Pending amount in Rupees</a:t>
                      </a:r>
                      <a:endParaRPr lang="en-IN" sz="1100">
                        <a:latin typeface="Bookman Old Style" pitchFamily="18" charset="0"/>
                        <a:ea typeface="Calibri"/>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0"/>
                  </a:ext>
                </a:extLst>
              </a:tr>
              <a:tr h="0">
                <a:tc>
                  <a:txBody>
                    <a:bodyPr/>
                    <a:lstStyle/>
                    <a:p>
                      <a:pPr algn="ctr">
                        <a:lnSpc>
                          <a:spcPct val="107000"/>
                        </a:lnSpc>
                        <a:spcAft>
                          <a:spcPts val="1000"/>
                        </a:spcAft>
                      </a:pPr>
                      <a:r>
                        <a:rPr lang="en-IN" sz="1100" b="1" dirty="0">
                          <a:latin typeface="Bookman Old Style" pitchFamily="18" charset="0"/>
                          <a:ea typeface="Calibri"/>
                          <a:cs typeface="Arial"/>
                        </a:rPr>
                        <a:t>1</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lnSpc>
                          <a:spcPct val="107000"/>
                        </a:lnSpc>
                        <a:spcAft>
                          <a:spcPts val="1000"/>
                        </a:spcAft>
                      </a:pPr>
                      <a:r>
                        <a:rPr lang="en-IN" sz="1100" b="0" dirty="0">
                          <a:latin typeface="Bookman Old Style" pitchFamily="18" charset="0"/>
                          <a:ea typeface="Calibri"/>
                          <a:cs typeface="Arial"/>
                        </a:rPr>
                        <a:t>2017-18</a:t>
                      </a:r>
                      <a:endParaRPr lang="en-IN" sz="1100" b="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1000"/>
                        </a:spcAft>
                      </a:pPr>
                      <a:r>
                        <a:rPr lang="en-IN" sz="1100" b="0" dirty="0">
                          <a:latin typeface="Bookman Old Style" pitchFamily="18" charset="0"/>
                          <a:ea typeface="Calibri"/>
                          <a:cs typeface="Arial"/>
                        </a:rPr>
                        <a:t>482,025.00</a:t>
                      </a:r>
                      <a:endParaRPr lang="en-IN" sz="1100" b="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1"/>
                  </a:ext>
                </a:extLst>
              </a:tr>
              <a:tr h="0">
                <a:tc>
                  <a:txBody>
                    <a:bodyPr/>
                    <a:lstStyle/>
                    <a:p>
                      <a:pPr algn="ctr">
                        <a:lnSpc>
                          <a:spcPct val="107000"/>
                        </a:lnSpc>
                        <a:spcAft>
                          <a:spcPts val="1000"/>
                        </a:spcAft>
                      </a:pPr>
                      <a:r>
                        <a:rPr lang="en-IN" sz="1100" b="1" dirty="0">
                          <a:latin typeface="Bookman Old Style" pitchFamily="18" charset="0"/>
                          <a:ea typeface="Calibri"/>
                          <a:cs typeface="Arial"/>
                        </a:rPr>
                        <a:t>2</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lnSpc>
                          <a:spcPct val="107000"/>
                        </a:lnSpc>
                        <a:spcAft>
                          <a:spcPts val="1000"/>
                        </a:spcAft>
                      </a:pPr>
                      <a:r>
                        <a:rPr lang="en-IN" sz="1100" b="0" dirty="0">
                          <a:latin typeface="Bookman Old Style" pitchFamily="18" charset="0"/>
                          <a:ea typeface="Calibri"/>
                          <a:cs typeface="Arial"/>
                        </a:rPr>
                        <a:t>2018-19</a:t>
                      </a:r>
                      <a:endParaRPr lang="en-IN" sz="1100" b="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1000"/>
                        </a:spcAft>
                      </a:pPr>
                      <a:r>
                        <a:rPr lang="en-IN" sz="1100" b="0" dirty="0">
                          <a:latin typeface="Bookman Old Style" pitchFamily="18" charset="0"/>
                          <a:ea typeface="Calibri"/>
                          <a:cs typeface="Arial"/>
                        </a:rPr>
                        <a:t>705,368.00</a:t>
                      </a:r>
                      <a:endParaRPr lang="en-IN" sz="1100" b="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2"/>
                  </a:ext>
                </a:extLst>
              </a:tr>
              <a:tr h="0">
                <a:tc>
                  <a:txBody>
                    <a:bodyPr/>
                    <a:lstStyle/>
                    <a:p>
                      <a:pPr algn="ctr">
                        <a:lnSpc>
                          <a:spcPct val="107000"/>
                        </a:lnSpc>
                        <a:spcAft>
                          <a:spcPts val="1000"/>
                        </a:spcAft>
                      </a:pPr>
                      <a:r>
                        <a:rPr lang="en-IN" sz="1100" b="1" dirty="0">
                          <a:latin typeface="Bookman Old Style" pitchFamily="18" charset="0"/>
                          <a:ea typeface="Calibri"/>
                          <a:cs typeface="Arial"/>
                        </a:rPr>
                        <a:t>3</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lnSpc>
                          <a:spcPct val="107000"/>
                        </a:lnSpc>
                        <a:spcAft>
                          <a:spcPts val="1000"/>
                        </a:spcAft>
                      </a:pPr>
                      <a:r>
                        <a:rPr lang="en-IN" sz="1100" b="0" dirty="0">
                          <a:latin typeface="Bookman Old Style" pitchFamily="18" charset="0"/>
                          <a:ea typeface="Calibri"/>
                          <a:cs typeface="Arial"/>
                        </a:rPr>
                        <a:t>2019-20</a:t>
                      </a:r>
                      <a:endParaRPr lang="en-IN" sz="1100" b="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1000"/>
                        </a:spcAft>
                      </a:pPr>
                      <a:r>
                        <a:rPr lang="en-IN" sz="1100" b="0" dirty="0">
                          <a:latin typeface="Bookman Old Style" pitchFamily="18" charset="0"/>
                          <a:ea typeface="Calibri"/>
                          <a:cs typeface="Arial"/>
                        </a:rPr>
                        <a:t>735,102.00</a:t>
                      </a:r>
                      <a:endParaRPr lang="en-IN" sz="1100" b="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3"/>
                  </a:ext>
                </a:extLst>
              </a:tr>
              <a:tr h="0">
                <a:tc>
                  <a:txBody>
                    <a:bodyPr/>
                    <a:lstStyle/>
                    <a:p>
                      <a:pPr algn="ctr">
                        <a:lnSpc>
                          <a:spcPct val="107000"/>
                        </a:lnSpc>
                        <a:spcAft>
                          <a:spcPts val="1000"/>
                        </a:spcAft>
                      </a:pPr>
                      <a:r>
                        <a:rPr lang="en-IN" sz="1100" b="1" dirty="0">
                          <a:latin typeface="Bookman Old Style" pitchFamily="18" charset="0"/>
                          <a:ea typeface="Calibri"/>
                          <a:cs typeface="Arial"/>
                        </a:rPr>
                        <a:t>4</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lnSpc>
                          <a:spcPct val="107000"/>
                        </a:lnSpc>
                        <a:spcAft>
                          <a:spcPts val="1000"/>
                        </a:spcAft>
                      </a:pPr>
                      <a:r>
                        <a:rPr lang="en-IN" sz="1100" b="0" dirty="0">
                          <a:latin typeface="Bookman Old Style" pitchFamily="18" charset="0"/>
                          <a:ea typeface="Calibri"/>
                          <a:cs typeface="Arial"/>
                        </a:rPr>
                        <a:t>2020-21</a:t>
                      </a:r>
                      <a:endParaRPr lang="en-IN" sz="1100" b="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1000"/>
                        </a:spcAft>
                      </a:pPr>
                      <a:r>
                        <a:rPr lang="en-IN" sz="1100" b="0" dirty="0">
                          <a:latin typeface="Bookman Old Style" pitchFamily="18" charset="0"/>
                          <a:ea typeface="Calibri"/>
                          <a:cs typeface="Arial"/>
                        </a:rPr>
                        <a:t>816,004.00</a:t>
                      </a:r>
                      <a:endParaRPr lang="en-IN" sz="1100" b="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4"/>
                  </a:ext>
                </a:extLst>
              </a:tr>
            </a:tbl>
          </a:graphicData>
        </a:graphic>
      </p:graphicFrame>
      <p:sp>
        <p:nvSpPr>
          <p:cNvPr id="10" name="Rectangle 1"/>
          <p:cNvSpPr>
            <a:spLocks noChangeArrowheads="1"/>
          </p:cNvSpPr>
          <p:nvPr/>
        </p:nvSpPr>
        <p:spPr bwMode="auto">
          <a:xfrm>
            <a:off x="228600" y="3181350"/>
            <a:ext cx="1447800" cy="307777"/>
          </a:xfrm>
          <a:prstGeom prst="rect">
            <a:avLst/>
          </a:prstGeom>
          <a:solidFill>
            <a:schemeClr val="accent1">
              <a:lumMod val="20000"/>
              <a:lumOff val="80000"/>
            </a:schemeClr>
          </a:solidFill>
          <a:ln w="9525">
            <a:solidFill>
              <a:schemeClr val="tx1">
                <a:lumMod val="95000"/>
                <a:lumOff val="5000"/>
              </a:schemeClr>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sng" strike="noStrike" cap="none" normalizeH="0" baseline="0" dirty="0">
                <a:ln>
                  <a:noFill/>
                </a:ln>
                <a:solidFill>
                  <a:schemeClr val="tx1"/>
                </a:solidFill>
                <a:effectLst/>
                <a:latin typeface="Bookman Old Style" pitchFamily="18" charset="0"/>
                <a:ea typeface="Calibri" pitchFamily="34" charset="0"/>
                <a:cs typeface="Mangal"/>
              </a:rPr>
              <a:t>AGENDA – 6:</a:t>
            </a:r>
            <a:endParaRPr kumimoji="0" lang="en-US" sz="1400" b="0" i="0" u="none" strike="noStrike" cap="none" normalizeH="0" baseline="0" dirty="0">
              <a:ln>
                <a:noFill/>
              </a:ln>
              <a:solidFill>
                <a:schemeClr val="tx1"/>
              </a:solidFill>
              <a:effectLst/>
              <a:latin typeface="Bookman Old Style" pitchFamily="18" charset="0"/>
              <a:cs typeface="Arial" pitchFamily="34" charset="0"/>
            </a:endParaRPr>
          </a:p>
        </p:txBody>
      </p:sp>
      <p:sp>
        <p:nvSpPr>
          <p:cNvPr id="26630" name="Rectangle 6"/>
          <p:cNvSpPr>
            <a:spLocks noChangeArrowheads="1"/>
          </p:cNvSpPr>
          <p:nvPr/>
        </p:nvSpPr>
        <p:spPr bwMode="auto">
          <a:xfrm>
            <a:off x="228600" y="3486150"/>
            <a:ext cx="8763000"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1" i="0" u="sng" strike="noStrike" cap="none" normalizeH="0" baseline="0" dirty="0">
                <a:ln>
                  <a:noFill/>
                </a:ln>
                <a:solidFill>
                  <a:schemeClr val="tx1"/>
                </a:solidFill>
                <a:effectLst/>
                <a:latin typeface="Bookman Old Style" pitchFamily="18" charset="0"/>
                <a:cs typeface="Arial" pitchFamily="34" charset="0"/>
              </a:rPr>
              <a:t>ASPIRATIONAL DISTRICT (AD) PROGRAMME, MIZORAM:  STATUS AS ON 30.09.2021</a:t>
            </a:r>
            <a:endParaRPr kumimoji="0" lang="en-US" sz="1100" b="0" i="0" u="none" strike="noStrike" cap="none" normalizeH="0" baseline="0" dirty="0">
              <a:ln>
                <a:noFill/>
              </a:ln>
              <a:solidFill>
                <a:schemeClr val="tx1"/>
              </a:solidFill>
              <a:effectLst/>
              <a:latin typeface="Bookman Old Style" pitchFamily="18" charset="0"/>
              <a:cs typeface="Arial" pitchFamily="34" charset="0"/>
            </a:endParaRPr>
          </a:p>
        </p:txBody>
      </p:sp>
      <p:graphicFrame>
        <p:nvGraphicFramePr>
          <p:cNvPr id="12" name="Table 11"/>
          <p:cNvGraphicFramePr>
            <a:graphicFrameLocks noGrp="1"/>
          </p:cNvGraphicFramePr>
          <p:nvPr/>
        </p:nvGraphicFramePr>
        <p:xfrm>
          <a:off x="304798" y="3779139"/>
          <a:ext cx="8305802" cy="1255714"/>
        </p:xfrm>
        <a:graphic>
          <a:graphicData uri="http://schemas.openxmlformats.org/drawingml/2006/table">
            <a:tbl>
              <a:tblPr/>
              <a:tblGrid>
                <a:gridCol w="437123">
                  <a:extLst>
                    <a:ext uri="{9D8B030D-6E8A-4147-A177-3AD203B41FA5}">
                      <a16:colId xmlns="" xmlns:a16="http://schemas.microsoft.com/office/drawing/2014/main" val="20000"/>
                    </a:ext>
                  </a:extLst>
                </a:gridCol>
                <a:gridCol w="621220">
                  <a:extLst>
                    <a:ext uri="{9D8B030D-6E8A-4147-A177-3AD203B41FA5}">
                      <a16:colId xmlns="" xmlns:a16="http://schemas.microsoft.com/office/drawing/2014/main" val="20001"/>
                    </a:ext>
                  </a:extLst>
                </a:gridCol>
                <a:gridCol w="574182">
                  <a:extLst>
                    <a:ext uri="{9D8B030D-6E8A-4147-A177-3AD203B41FA5}">
                      <a16:colId xmlns="" xmlns:a16="http://schemas.microsoft.com/office/drawing/2014/main" val="20002"/>
                    </a:ext>
                  </a:extLst>
                </a:gridCol>
                <a:gridCol w="129576">
                  <a:extLst>
                    <a:ext uri="{9D8B030D-6E8A-4147-A177-3AD203B41FA5}">
                      <a16:colId xmlns="" xmlns:a16="http://schemas.microsoft.com/office/drawing/2014/main" val="20003"/>
                    </a:ext>
                  </a:extLst>
                </a:gridCol>
                <a:gridCol w="643115">
                  <a:extLst>
                    <a:ext uri="{9D8B030D-6E8A-4147-A177-3AD203B41FA5}">
                      <a16:colId xmlns="" xmlns:a16="http://schemas.microsoft.com/office/drawing/2014/main" val="20004"/>
                    </a:ext>
                  </a:extLst>
                </a:gridCol>
                <a:gridCol w="666634">
                  <a:extLst>
                    <a:ext uri="{9D8B030D-6E8A-4147-A177-3AD203B41FA5}">
                      <a16:colId xmlns="" xmlns:a16="http://schemas.microsoft.com/office/drawing/2014/main" val="20005"/>
                    </a:ext>
                  </a:extLst>
                </a:gridCol>
                <a:gridCol w="666634">
                  <a:extLst>
                    <a:ext uri="{9D8B030D-6E8A-4147-A177-3AD203B41FA5}">
                      <a16:colId xmlns="" xmlns:a16="http://schemas.microsoft.com/office/drawing/2014/main" val="20006"/>
                    </a:ext>
                  </a:extLst>
                </a:gridCol>
                <a:gridCol w="690154">
                  <a:extLst>
                    <a:ext uri="{9D8B030D-6E8A-4147-A177-3AD203B41FA5}">
                      <a16:colId xmlns="" xmlns:a16="http://schemas.microsoft.com/office/drawing/2014/main" val="20007"/>
                    </a:ext>
                  </a:extLst>
                </a:gridCol>
                <a:gridCol w="129576">
                  <a:extLst>
                    <a:ext uri="{9D8B030D-6E8A-4147-A177-3AD203B41FA5}">
                      <a16:colId xmlns="" xmlns:a16="http://schemas.microsoft.com/office/drawing/2014/main" val="20008"/>
                    </a:ext>
                  </a:extLst>
                </a:gridCol>
                <a:gridCol w="690154">
                  <a:extLst>
                    <a:ext uri="{9D8B030D-6E8A-4147-A177-3AD203B41FA5}">
                      <a16:colId xmlns="" xmlns:a16="http://schemas.microsoft.com/office/drawing/2014/main" val="20009"/>
                    </a:ext>
                  </a:extLst>
                </a:gridCol>
                <a:gridCol w="574992">
                  <a:extLst>
                    <a:ext uri="{9D8B030D-6E8A-4147-A177-3AD203B41FA5}">
                      <a16:colId xmlns="" xmlns:a16="http://schemas.microsoft.com/office/drawing/2014/main" val="20010"/>
                    </a:ext>
                  </a:extLst>
                </a:gridCol>
                <a:gridCol w="690154">
                  <a:extLst>
                    <a:ext uri="{9D8B030D-6E8A-4147-A177-3AD203B41FA5}">
                      <a16:colId xmlns="" xmlns:a16="http://schemas.microsoft.com/office/drawing/2014/main" val="20011"/>
                    </a:ext>
                  </a:extLst>
                </a:gridCol>
                <a:gridCol w="896144">
                  <a:extLst>
                    <a:ext uri="{9D8B030D-6E8A-4147-A177-3AD203B41FA5}">
                      <a16:colId xmlns="" xmlns:a16="http://schemas.microsoft.com/office/drawing/2014/main" val="20012"/>
                    </a:ext>
                  </a:extLst>
                </a:gridCol>
                <a:gridCol w="896144">
                  <a:extLst>
                    <a:ext uri="{9D8B030D-6E8A-4147-A177-3AD203B41FA5}">
                      <a16:colId xmlns="" xmlns:a16="http://schemas.microsoft.com/office/drawing/2014/main" val="20013"/>
                    </a:ext>
                  </a:extLst>
                </a:gridCol>
              </a:tblGrid>
              <a:tr h="164211">
                <a:tc gridSpan="3">
                  <a:txBody>
                    <a:bodyPr/>
                    <a:lstStyle/>
                    <a:p>
                      <a:pPr>
                        <a:lnSpc>
                          <a:spcPct val="107000"/>
                        </a:lnSpc>
                        <a:spcAft>
                          <a:spcPts val="0"/>
                        </a:spcAft>
                      </a:pPr>
                      <a:r>
                        <a:rPr lang="en-US" sz="1100" b="1" dirty="0">
                          <a:latin typeface="Bookman Old Style" pitchFamily="18" charset="0"/>
                          <a:ea typeface="Times New Roman"/>
                          <a:cs typeface="Calibri"/>
                        </a:rPr>
                        <a:t>Mizoram</a:t>
                      </a:r>
                      <a:endParaRPr lang="en-IN" sz="1100" dirty="0">
                        <a:latin typeface="Bookman Old Style" pitchFamily="18" charset="0"/>
                        <a:ea typeface="Calibri"/>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lang="en-IN"/>
                    </a:p>
                  </a:txBody>
                  <a:tcPr/>
                </a:tc>
                <a:tc hMerge="1">
                  <a:txBody>
                    <a:bodyPr/>
                    <a:lstStyle/>
                    <a:p>
                      <a:endParaRPr lang="en-IN"/>
                    </a:p>
                  </a:txBody>
                  <a:tcPr/>
                </a:tc>
                <a:tc gridSpan="5">
                  <a:txBody>
                    <a:bodyPr/>
                    <a:lstStyle/>
                    <a:p>
                      <a:pPr algn="ctr">
                        <a:lnSpc>
                          <a:spcPct val="107000"/>
                        </a:lnSpc>
                        <a:spcAft>
                          <a:spcPts val="0"/>
                        </a:spcAft>
                      </a:pPr>
                      <a:r>
                        <a:rPr lang="en-US" sz="1100" b="1">
                          <a:latin typeface="Bookman Old Style" pitchFamily="18" charset="0"/>
                          <a:ea typeface="Times New Roman"/>
                          <a:cs typeface="Calibri"/>
                        </a:rPr>
                        <a:t>FY (2021-22)</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gridSpan="6">
                  <a:txBody>
                    <a:bodyPr/>
                    <a:lstStyle/>
                    <a:p>
                      <a:pPr algn="ctr">
                        <a:lnSpc>
                          <a:spcPct val="107000"/>
                        </a:lnSpc>
                        <a:spcAft>
                          <a:spcPts val="0"/>
                        </a:spcAft>
                      </a:pPr>
                      <a:r>
                        <a:rPr lang="en-US" sz="1100" b="1">
                          <a:latin typeface="Bookman Old Style" pitchFamily="18" charset="0"/>
                          <a:ea typeface="Times New Roman"/>
                          <a:cs typeface="Calibri"/>
                        </a:rPr>
                        <a:t>O/S Amount in Rs. Crore</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extLst>
                  <a:ext uri="{0D108BD9-81ED-4DB2-BD59-A6C34878D82A}">
                    <a16:rowId xmlns="" xmlns:a16="http://schemas.microsoft.com/office/drawing/2014/main" val="10000"/>
                  </a:ext>
                </a:extLst>
              </a:tr>
              <a:tr h="152400">
                <a:tc rowSpan="2">
                  <a:txBody>
                    <a:bodyPr/>
                    <a:lstStyle/>
                    <a:p>
                      <a:pPr algn="ctr">
                        <a:lnSpc>
                          <a:spcPct val="107000"/>
                        </a:lnSpc>
                        <a:spcAft>
                          <a:spcPts val="0"/>
                        </a:spcAft>
                      </a:pPr>
                      <a:r>
                        <a:rPr lang="en-US" sz="1100" b="1" dirty="0">
                          <a:latin typeface="Bookman Old Style" pitchFamily="18" charset="0"/>
                          <a:ea typeface="Times New Roman"/>
                          <a:cs typeface="Calibri"/>
                        </a:rPr>
                        <a:t>Sl.</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rowSpan="2">
                  <a:txBody>
                    <a:bodyPr/>
                    <a:lstStyle/>
                    <a:p>
                      <a:pPr algn="ctr">
                        <a:lnSpc>
                          <a:spcPct val="107000"/>
                        </a:lnSpc>
                        <a:spcAft>
                          <a:spcPts val="0"/>
                        </a:spcAft>
                      </a:pPr>
                      <a:r>
                        <a:rPr lang="en-US" sz="1100" b="1" dirty="0">
                          <a:latin typeface="Bookman Old Style" pitchFamily="18" charset="0"/>
                          <a:ea typeface="Times New Roman"/>
                          <a:cs typeface="Calibri"/>
                        </a:rPr>
                        <a:t>Dist. </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gridSpan="3">
                  <a:txBody>
                    <a:bodyPr/>
                    <a:lstStyle/>
                    <a:p>
                      <a:pPr algn="ctr">
                        <a:lnSpc>
                          <a:spcPct val="107000"/>
                        </a:lnSpc>
                        <a:spcAft>
                          <a:spcPts val="0"/>
                        </a:spcAft>
                      </a:pPr>
                      <a:r>
                        <a:rPr lang="en-US" sz="1100" b="1">
                          <a:latin typeface="Bookman Old Style" pitchFamily="18" charset="0"/>
                          <a:ea typeface="Times New Roman"/>
                          <a:cs typeface="Calibri"/>
                        </a:rPr>
                        <a:t>CD Ratio-1</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lang="en-IN"/>
                    </a:p>
                  </a:txBody>
                  <a:tcPr/>
                </a:tc>
                <a:tc hMerge="1">
                  <a:txBody>
                    <a:bodyPr/>
                    <a:lstStyle/>
                    <a:p>
                      <a:endParaRPr lang="en-IN"/>
                    </a:p>
                  </a:txBody>
                  <a:tcPr/>
                </a:tc>
                <a:tc gridSpan="2">
                  <a:txBody>
                    <a:bodyPr/>
                    <a:lstStyle/>
                    <a:p>
                      <a:pPr algn="ctr">
                        <a:lnSpc>
                          <a:spcPct val="107000"/>
                        </a:lnSpc>
                        <a:spcAft>
                          <a:spcPts val="0"/>
                        </a:spcAft>
                      </a:pPr>
                      <a:r>
                        <a:rPr lang="en-US" sz="1100" b="1">
                          <a:latin typeface="Bookman Old Style" pitchFamily="18" charset="0"/>
                          <a:ea typeface="Times New Roman"/>
                          <a:cs typeface="Calibri"/>
                        </a:rPr>
                        <a:t>ACP Achieved %</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lang="en-IN"/>
                    </a:p>
                  </a:txBody>
                  <a:tcPr/>
                </a:tc>
                <a:tc gridSpan="3">
                  <a:txBody>
                    <a:bodyPr/>
                    <a:lstStyle/>
                    <a:p>
                      <a:pPr algn="ctr">
                        <a:lnSpc>
                          <a:spcPct val="107000"/>
                        </a:lnSpc>
                        <a:spcAft>
                          <a:spcPts val="0"/>
                        </a:spcAft>
                      </a:pPr>
                      <a:r>
                        <a:rPr lang="en-US" sz="1100" b="1">
                          <a:latin typeface="Bookman Old Style" pitchFamily="18" charset="0"/>
                          <a:ea typeface="Times New Roman"/>
                          <a:cs typeface="Calibri"/>
                        </a:rPr>
                        <a:t>KCC</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lang="en-IN"/>
                    </a:p>
                  </a:txBody>
                  <a:tcPr/>
                </a:tc>
                <a:tc hMerge="1">
                  <a:txBody>
                    <a:bodyPr/>
                    <a:lstStyle/>
                    <a:p>
                      <a:endParaRPr lang="en-IN"/>
                    </a:p>
                  </a:txBody>
                  <a:tcPr/>
                </a:tc>
                <a:tc gridSpan="2">
                  <a:txBody>
                    <a:bodyPr/>
                    <a:lstStyle/>
                    <a:p>
                      <a:pPr algn="ctr">
                        <a:lnSpc>
                          <a:spcPct val="107000"/>
                        </a:lnSpc>
                        <a:spcAft>
                          <a:spcPts val="0"/>
                        </a:spcAft>
                      </a:pPr>
                      <a:r>
                        <a:rPr lang="en-US" sz="1100" b="1">
                          <a:latin typeface="Bookman Old Style" pitchFamily="18" charset="0"/>
                          <a:ea typeface="Times New Roman"/>
                          <a:cs typeface="Calibri"/>
                        </a:rPr>
                        <a:t>PMEGP</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lang="en-IN"/>
                    </a:p>
                  </a:txBody>
                  <a:tcPr/>
                </a:tc>
                <a:tc gridSpan="2">
                  <a:txBody>
                    <a:bodyPr/>
                    <a:lstStyle/>
                    <a:p>
                      <a:pPr algn="ctr">
                        <a:lnSpc>
                          <a:spcPct val="107000"/>
                        </a:lnSpc>
                        <a:spcAft>
                          <a:spcPts val="0"/>
                        </a:spcAft>
                      </a:pPr>
                      <a:r>
                        <a:rPr lang="en-US" sz="1100" b="1">
                          <a:latin typeface="Bookman Old Style" pitchFamily="18" charset="0"/>
                          <a:ea typeface="Times New Roman"/>
                          <a:cs typeface="Calibri"/>
                        </a:rPr>
                        <a:t>MUDRA</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lang="en-IN"/>
                    </a:p>
                  </a:txBody>
                  <a:tcPr/>
                </a:tc>
                <a:extLst>
                  <a:ext uri="{0D108BD9-81ED-4DB2-BD59-A6C34878D82A}">
                    <a16:rowId xmlns="" xmlns:a16="http://schemas.microsoft.com/office/drawing/2014/main" val="10001"/>
                  </a:ext>
                </a:extLst>
              </a:tr>
              <a:tr h="453771">
                <a:tc vMerge="1">
                  <a:txBody>
                    <a:bodyPr/>
                    <a:lstStyle/>
                    <a:p>
                      <a:endParaRPr lang="en-IN"/>
                    </a:p>
                  </a:txBody>
                  <a:tcPr/>
                </a:tc>
                <a:tc vMerge="1">
                  <a:txBody>
                    <a:bodyPr/>
                    <a:lstStyle/>
                    <a:p>
                      <a:endParaRPr lang="en-IN"/>
                    </a:p>
                  </a:txBody>
                  <a:tcPr/>
                </a:tc>
                <a:tc gridSpan="2">
                  <a:txBody>
                    <a:bodyPr/>
                    <a:lstStyle/>
                    <a:p>
                      <a:pPr algn="ctr">
                        <a:lnSpc>
                          <a:spcPct val="107000"/>
                        </a:lnSpc>
                        <a:spcAft>
                          <a:spcPts val="0"/>
                        </a:spcAft>
                      </a:pPr>
                      <a:r>
                        <a:rPr lang="en-US" sz="1100" b="1" dirty="0">
                          <a:latin typeface="Bookman Old Style" pitchFamily="18" charset="0"/>
                          <a:ea typeface="Times New Roman"/>
                          <a:cs typeface="Calibri"/>
                        </a:rPr>
                        <a:t>Mar.</a:t>
                      </a:r>
                      <a:endParaRPr lang="en-IN" sz="1100" dirty="0">
                        <a:latin typeface="Bookman Old Style" pitchFamily="18" charset="0"/>
                        <a:ea typeface="Calibri"/>
                        <a:cs typeface="Mangal"/>
                      </a:endParaRPr>
                    </a:p>
                    <a:p>
                      <a:pPr algn="ctr">
                        <a:lnSpc>
                          <a:spcPct val="107000"/>
                        </a:lnSpc>
                        <a:spcAft>
                          <a:spcPts val="0"/>
                        </a:spcAft>
                      </a:pPr>
                      <a:r>
                        <a:rPr lang="en-US" sz="1100" b="1" dirty="0">
                          <a:latin typeface="Bookman Old Style" pitchFamily="18" charset="0"/>
                          <a:ea typeface="Times New Roman"/>
                          <a:cs typeface="Calibri"/>
                        </a:rPr>
                        <a:t>'21</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lang="en-IN"/>
                    </a:p>
                  </a:txBody>
                  <a:tcPr/>
                </a:tc>
                <a:tc>
                  <a:txBody>
                    <a:bodyPr/>
                    <a:lstStyle/>
                    <a:p>
                      <a:pPr algn="ctr">
                        <a:lnSpc>
                          <a:spcPct val="107000"/>
                        </a:lnSpc>
                        <a:spcAft>
                          <a:spcPts val="0"/>
                        </a:spcAft>
                      </a:pPr>
                      <a:r>
                        <a:rPr lang="en-US" sz="1100" b="1" dirty="0">
                          <a:latin typeface="Bookman Old Style" pitchFamily="18" charset="0"/>
                          <a:ea typeface="Times New Roman"/>
                          <a:cs typeface="Calibri"/>
                        </a:rPr>
                        <a:t>Sept”21</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dirty="0">
                          <a:latin typeface="Bookman Old Style" pitchFamily="18" charset="0"/>
                          <a:ea typeface="Times New Roman"/>
                          <a:cs typeface="Calibri"/>
                        </a:rPr>
                        <a:t>Q-1</a:t>
                      </a:r>
                      <a:endParaRPr lang="en-IN" sz="1100" dirty="0">
                        <a:latin typeface="Bookman Old Style" pitchFamily="18" charset="0"/>
                        <a:ea typeface="Calibri"/>
                        <a:cs typeface="Mangal"/>
                      </a:endParaRPr>
                    </a:p>
                    <a:p>
                      <a:pPr algn="ctr">
                        <a:lnSpc>
                          <a:spcPct val="107000"/>
                        </a:lnSpc>
                        <a:spcAft>
                          <a:spcPts val="0"/>
                        </a:spcAft>
                      </a:pPr>
                      <a:r>
                        <a:rPr lang="en-US" sz="1100" b="1" dirty="0">
                          <a:latin typeface="Bookman Old Style" pitchFamily="18" charset="0"/>
                          <a:ea typeface="Times New Roman"/>
                          <a:cs typeface="Calibri"/>
                        </a:rPr>
                        <a:t>(2021-22)</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dirty="0">
                          <a:latin typeface="Bookman Old Style" pitchFamily="18" charset="0"/>
                          <a:ea typeface="Times New Roman"/>
                          <a:cs typeface="Calibri"/>
                        </a:rPr>
                        <a:t>Q-2 (2021-22)</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gridSpan="2">
                  <a:txBody>
                    <a:bodyPr/>
                    <a:lstStyle/>
                    <a:p>
                      <a:pPr algn="ctr">
                        <a:lnSpc>
                          <a:spcPct val="107000"/>
                        </a:lnSpc>
                        <a:spcAft>
                          <a:spcPts val="0"/>
                        </a:spcAft>
                      </a:pPr>
                      <a:r>
                        <a:rPr lang="en-US" sz="1100" b="1">
                          <a:latin typeface="Bookman Old Style" pitchFamily="18" charset="0"/>
                          <a:ea typeface="Times New Roman"/>
                          <a:cs typeface="Calibri"/>
                        </a:rPr>
                        <a:t>Mar.</a:t>
                      </a:r>
                      <a:endParaRPr lang="en-IN" sz="1100">
                        <a:latin typeface="Bookman Old Style" pitchFamily="18" charset="0"/>
                        <a:ea typeface="Calibri"/>
                        <a:cs typeface="Mangal"/>
                      </a:endParaRPr>
                    </a:p>
                    <a:p>
                      <a:pPr algn="ctr">
                        <a:lnSpc>
                          <a:spcPct val="107000"/>
                        </a:lnSpc>
                        <a:spcAft>
                          <a:spcPts val="0"/>
                        </a:spcAft>
                      </a:pPr>
                      <a:r>
                        <a:rPr lang="en-US" sz="1100" b="1">
                          <a:latin typeface="Bookman Old Style" pitchFamily="18" charset="0"/>
                          <a:ea typeface="Times New Roman"/>
                          <a:cs typeface="Calibri"/>
                        </a:rPr>
                        <a:t>'21</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lang="en-IN"/>
                    </a:p>
                  </a:txBody>
                  <a:tcPr/>
                </a:tc>
                <a:tc>
                  <a:txBody>
                    <a:bodyPr/>
                    <a:lstStyle/>
                    <a:p>
                      <a:pPr algn="ctr">
                        <a:lnSpc>
                          <a:spcPct val="107000"/>
                        </a:lnSpc>
                        <a:spcAft>
                          <a:spcPts val="0"/>
                        </a:spcAft>
                      </a:pPr>
                      <a:r>
                        <a:rPr lang="en-US" sz="1100" b="1" dirty="0">
                          <a:latin typeface="Bookman Old Style" pitchFamily="18" charset="0"/>
                          <a:ea typeface="Times New Roman"/>
                          <a:cs typeface="Calibri"/>
                        </a:rPr>
                        <a:t>Sept</a:t>
                      </a:r>
                      <a:endParaRPr lang="en-IN" sz="1100" dirty="0">
                        <a:latin typeface="Bookman Old Style" pitchFamily="18" charset="0"/>
                        <a:ea typeface="Calibri"/>
                        <a:cs typeface="Mangal"/>
                      </a:endParaRPr>
                    </a:p>
                    <a:p>
                      <a:pPr algn="ctr">
                        <a:lnSpc>
                          <a:spcPct val="107000"/>
                        </a:lnSpc>
                        <a:spcAft>
                          <a:spcPts val="0"/>
                        </a:spcAft>
                      </a:pPr>
                      <a:r>
                        <a:rPr lang="en-US" sz="1100" b="1" dirty="0">
                          <a:latin typeface="Bookman Old Style" pitchFamily="18" charset="0"/>
                          <a:ea typeface="Times New Roman"/>
                          <a:cs typeface="Calibri"/>
                        </a:rPr>
                        <a:t>'21</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a:latin typeface="Bookman Old Style" pitchFamily="18" charset="0"/>
                          <a:ea typeface="Times New Roman"/>
                          <a:cs typeface="Calibri"/>
                        </a:rPr>
                        <a:t>Mar.</a:t>
                      </a:r>
                      <a:endParaRPr lang="en-IN" sz="1100">
                        <a:latin typeface="Bookman Old Style" pitchFamily="18" charset="0"/>
                        <a:ea typeface="Calibri"/>
                        <a:cs typeface="Mangal"/>
                      </a:endParaRPr>
                    </a:p>
                    <a:p>
                      <a:pPr algn="ctr">
                        <a:lnSpc>
                          <a:spcPct val="107000"/>
                        </a:lnSpc>
                        <a:spcAft>
                          <a:spcPts val="0"/>
                        </a:spcAft>
                      </a:pPr>
                      <a:r>
                        <a:rPr lang="en-US" sz="1100" b="1">
                          <a:latin typeface="Bookman Old Style" pitchFamily="18" charset="0"/>
                          <a:ea typeface="Times New Roman"/>
                          <a:cs typeface="Calibri"/>
                        </a:rPr>
                        <a:t>'21</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a:latin typeface="Bookman Old Style" pitchFamily="18" charset="0"/>
                          <a:ea typeface="Times New Roman"/>
                          <a:cs typeface="Calibri"/>
                        </a:rPr>
                        <a:t>Sept.</a:t>
                      </a:r>
                      <a:endParaRPr lang="en-IN" sz="1100">
                        <a:latin typeface="Bookman Old Style" pitchFamily="18" charset="0"/>
                        <a:ea typeface="Calibri"/>
                        <a:cs typeface="Mangal"/>
                      </a:endParaRPr>
                    </a:p>
                    <a:p>
                      <a:pPr algn="ctr">
                        <a:lnSpc>
                          <a:spcPct val="107000"/>
                        </a:lnSpc>
                        <a:spcAft>
                          <a:spcPts val="0"/>
                        </a:spcAft>
                      </a:pPr>
                      <a:r>
                        <a:rPr lang="en-US" sz="1100" b="1">
                          <a:latin typeface="Bookman Old Style" pitchFamily="18" charset="0"/>
                          <a:ea typeface="Times New Roman"/>
                          <a:cs typeface="Calibri"/>
                        </a:rPr>
                        <a:t>'21</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a:latin typeface="Bookman Old Style" pitchFamily="18" charset="0"/>
                          <a:ea typeface="Times New Roman"/>
                          <a:cs typeface="Calibri"/>
                        </a:rPr>
                        <a:t>Mar.</a:t>
                      </a:r>
                      <a:endParaRPr lang="en-IN" sz="1100">
                        <a:latin typeface="Bookman Old Style" pitchFamily="18" charset="0"/>
                        <a:ea typeface="Calibri"/>
                        <a:cs typeface="Mangal"/>
                      </a:endParaRPr>
                    </a:p>
                    <a:p>
                      <a:pPr algn="ctr">
                        <a:lnSpc>
                          <a:spcPct val="107000"/>
                        </a:lnSpc>
                        <a:spcAft>
                          <a:spcPts val="0"/>
                        </a:spcAft>
                      </a:pPr>
                      <a:r>
                        <a:rPr lang="en-US" sz="1100" b="1">
                          <a:latin typeface="Bookman Old Style" pitchFamily="18" charset="0"/>
                          <a:ea typeface="Times New Roman"/>
                          <a:cs typeface="Calibri"/>
                        </a:rPr>
                        <a:t>'21</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a:latin typeface="Bookman Old Style" pitchFamily="18" charset="0"/>
                          <a:ea typeface="Times New Roman"/>
                          <a:cs typeface="Calibri"/>
                        </a:rPr>
                        <a:t>Sept</a:t>
                      </a:r>
                      <a:endParaRPr lang="en-IN" sz="1100">
                        <a:latin typeface="Bookman Old Style" pitchFamily="18" charset="0"/>
                        <a:ea typeface="Calibri"/>
                        <a:cs typeface="Mangal"/>
                      </a:endParaRPr>
                    </a:p>
                    <a:p>
                      <a:pPr algn="ctr">
                        <a:lnSpc>
                          <a:spcPct val="107000"/>
                        </a:lnSpc>
                        <a:spcAft>
                          <a:spcPts val="0"/>
                        </a:spcAft>
                      </a:pPr>
                      <a:r>
                        <a:rPr lang="en-US" sz="1100" b="1">
                          <a:latin typeface="Bookman Old Style" pitchFamily="18" charset="0"/>
                          <a:ea typeface="Times New Roman"/>
                          <a:cs typeface="Calibri"/>
                        </a:rPr>
                        <a:t>'21</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2"/>
                  </a:ext>
                </a:extLst>
              </a:tr>
              <a:tr h="265430">
                <a:tc>
                  <a:txBody>
                    <a:bodyPr/>
                    <a:lstStyle/>
                    <a:p>
                      <a:pPr algn="ctr">
                        <a:lnSpc>
                          <a:spcPct val="107000"/>
                        </a:lnSpc>
                        <a:spcAft>
                          <a:spcPts val="0"/>
                        </a:spcAft>
                      </a:pPr>
                      <a:r>
                        <a:rPr lang="en-US" sz="1100">
                          <a:latin typeface="Bookman Old Style" pitchFamily="18" charset="0"/>
                          <a:ea typeface="Times New Roman"/>
                          <a:cs typeface="Calibri"/>
                        </a:rPr>
                        <a:t> 1</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a:latin typeface="Bookman Old Style" pitchFamily="18" charset="0"/>
                          <a:ea typeface="Times New Roman"/>
                          <a:cs typeface="Calibri"/>
                        </a:rPr>
                        <a:t>Mamit </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gridSpan="2">
                  <a:txBody>
                    <a:bodyPr/>
                    <a:lstStyle/>
                    <a:p>
                      <a:pPr algn="ctr">
                        <a:lnSpc>
                          <a:spcPct val="107000"/>
                        </a:lnSpc>
                        <a:spcAft>
                          <a:spcPts val="0"/>
                        </a:spcAft>
                      </a:pPr>
                      <a:r>
                        <a:rPr lang="en-US" sz="1100">
                          <a:latin typeface="Bookman Old Style" pitchFamily="18" charset="0"/>
                          <a:ea typeface="Times New Roman"/>
                          <a:cs typeface="Calibri"/>
                        </a:rPr>
                        <a:t>62.85%</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lang="en-IN"/>
                    </a:p>
                  </a:txBody>
                  <a:tcPr/>
                </a:tc>
                <a:tc>
                  <a:txBody>
                    <a:bodyPr/>
                    <a:lstStyle/>
                    <a:p>
                      <a:pPr>
                        <a:lnSpc>
                          <a:spcPct val="107000"/>
                        </a:lnSpc>
                        <a:spcAft>
                          <a:spcPts val="0"/>
                        </a:spcAft>
                      </a:pPr>
                      <a:r>
                        <a:rPr lang="en-US" sz="1100" dirty="0">
                          <a:latin typeface="Bookman Old Style" pitchFamily="18" charset="0"/>
                          <a:ea typeface="Times New Roman"/>
                          <a:cs typeface="Calibri"/>
                        </a:rPr>
                        <a:t>69.64%</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dirty="0">
                          <a:latin typeface="Bookman Old Style" pitchFamily="18" charset="0"/>
                          <a:ea typeface="Times New Roman"/>
                          <a:cs typeface="Calibri"/>
                        </a:rPr>
                        <a:t>1.52%</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dirty="0">
                          <a:latin typeface="Bookman Old Style" pitchFamily="18" charset="0"/>
                          <a:ea typeface="Times New Roman"/>
                          <a:cs typeface="Calibri"/>
                        </a:rPr>
                        <a:t>26.60%</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gridSpan="2">
                  <a:txBody>
                    <a:bodyPr/>
                    <a:lstStyle/>
                    <a:p>
                      <a:pPr algn="ctr">
                        <a:lnSpc>
                          <a:spcPct val="107000"/>
                        </a:lnSpc>
                        <a:spcAft>
                          <a:spcPts val="0"/>
                        </a:spcAft>
                      </a:pPr>
                      <a:r>
                        <a:rPr lang="en-US" sz="1100" dirty="0">
                          <a:latin typeface="Bookman Old Style" pitchFamily="18" charset="0"/>
                          <a:ea typeface="Times New Roman"/>
                          <a:cs typeface="Calibri"/>
                        </a:rPr>
                        <a:t>22.40</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lang="en-IN"/>
                    </a:p>
                  </a:txBody>
                  <a:tcPr/>
                </a:tc>
                <a:tc>
                  <a:txBody>
                    <a:bodyPr/>
                    <a:lstStyle/>
                    <a:p>
                      <a:pPr algn="ctr">
                        <a:lnSpc>
                          <a:spcPct val="107000"/>
                        </a:lnSpc>
                        <a:spcAft>
                          <a:spcPts val="0"/>
                        </a:spcAft>
                      </a:pPr>
                      <a:r>
                        <a:rPr lang="en-US" sz="1100" dirty="0">
                          <a:latin typeface="Bookman Old Style" pitchFamily="18" charset="0"/>
                          <a:ea typeface="Times New Roman"/>
                          <a:cs typeface="Calibri"/>
                        </a:rPr>
                        <a:t>30.80</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dirty="0">
                          <a:latin typeface="Bookman Old Style" pitchFamily="18" charset="0"/>
                          <a:ea typeface="Times New Roman"/>
                          <a:cs typeface="Calibri"/>
                        </a:rPr>
                        <a:t>9.16</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dirty="0">
                          <a:latin typeface="Bookman Old Style" pitchFamily="18" charset="0"/>
                          <a:ea typeface="Times New Roman"/>
                          <a:cs typeface="Calibri"/>
                        </a:rPr>
                        <a:t>9.90</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dirty="0">
                          <a:latin typeface="Bookman Old Style" pitchFamily="18" charset="0"/>
                          <a:ea typeface="Times New Roman"/>
                          <a:cs typeface="Calibri"/>
                        </a:rPr>
                        <a:t>13.72</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dirty="0">
                          <a:latin typeface="Bookman Old Style" pitchFamily="18" charset="0"/>
                          <a:ea typeface="Times New Roman"/>
                          <a:cs typeface="Calibri"/>
                        </a:rPr>
                        <a:t>13.54</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3"/>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04800" y="57150"/>
          <a:ext cx="8153399" cy="1022033"/>
        </p:xfrm>
        <a:graphic>
          <a:graphicData uri="http://schemas.openxmlformats.org/drawingml/2006/table">
            <a:tbl>
              <a:tblPr/>
              <a:tblGrid>
                <a:gridCol w="1032391">
                  <a:extLst>
                    <a:ext uri="{9D8B030D-6E8A-4147-A177-3AD203B41FA5}">
                      <a16:colId xmlns="" xmlns:a16="http://schemas.microsoft.com/office/drawing/2014/main" val="20000"/>
                    </a:ext>
                  </a:extLst>
                </a:gridCol>
                <a:gridCol w="714860">
                  <a:extLst>
                    <a:ext uri="{9D8B030D-6E8A-4147-A177-3AD203B41FA5}">
                      <a16:colId xmlns="" xmlns:a16="http://schemas.microsoft.com/office/drawing/2014/main" val="20001"/>
                    </a:ext>
                  </a:extLst>
                </a:gridCol>
                <a:gridCol w="132848">
                  <a:extLst>
                    <a:ext uri="{9D8B030D-6E8A-4147-A177-3AD203B41FA5}">
                      <a16:colId xmlns="" xmlns:a16="http://schemas.microsoft.com/office/drawing/2014/main" val="20002"/>
                    </a:ext>
                  </a:extLst>
                </a:gridCol>
                <a:gridCol w="714860">
                  <a:extLst>
                    <a:ext uri="{9D8B030D-6E8A-4147-A177-3AD203B41FA5}">
                      <a16:colId xmlns="" xmlns:a16="http://schemas.microsoft.com/office/drawing/2014/main" val="20003"/>
                    </a:ext>
                  </a:extLst>
                </a:gridCol>
                <a:gridCol w="714860">
                  <a:extLst>
                    <a:ext uri="{9D8B030D-6E8A-4147-A177-3AD203B41FA5}">
                      <a16:colId xmlns="" xmlns:a16="http://schemas.microsoft.com/office/drawing/2014/main" val="20004"/>
                    </a:ext>
                  </a:extLst>
                </a:gridCol>
                <a:gridCol w="924028">
                  <a:extLst>
                    <a:ext uri="{9D8B030D-6E8A-4147-A177-3AD203B41FA5}">
                      <a16:colId xmlns="" xmlns:a16="http://schemas.microsoft.com/office/drawing/2014/main" val="20005"/>
                    </a:ext>
                  </a:extLst>
                </a:gridCol>
                <a:gridCol w="924028">
                  <a:extLst>
                    <a:ext uri="{9D8B030D-6E8A-4147-A177-3AD203B41FA5}">
                      <a16:colId xmlns="" xmlns:a16="http://schemas.microsoft.com/office/drawing/2014/main" val="20006"/>
                    </a:ext>
                  </a:extLst>
                </a:gridCol>
                <a:gridCol w="858504">
                  <a:extLst>
                    <a:ext uri="{9D8B030D-6E8A-4147-A177-3AD203B41FA5}">
                      <a16:colId xmlns="" xmlns:a16="http://schemas.microsoft.com/office/drawing/2014/main" val="20007"/>
                    </a:ext>
                  </a:extLst>
                </a:gridCol>
                <a:gridCol w="1068510">
                  <a:extLst>
                    <a:ext uri="{9D8B030D-6E8A-4147-A177-3AD203B41FA5}">
                      <a16:colId xmlns="" xmlns:a16="http://schemas.microsoft.com/office/drawing/2014/main" val="20008"/>
                    </a:ext>
                  </a:extLst>
                </a:gridCol>
                <a:gridCol w="1068510">
                  <a:extLst>
                    <a:ext uri="{9D8B030D-6E8A-4147-A177-3AD203B41FA5}">
                      <a16:colId xmlns="" xmlns:a16="http://schemas.microsoft.com/office/drawing/2014/main" val="20009"/>
                    </a:ext>
                  </a:extLst>
                </a:gridCol>
              </a:tblGrid>
              <a:tr h="182880">
                <a:tc gridSpan="2">
                  <a:txBody>
                    <a:bodyPr/>
                    <a:lstStyle/>
                    <a:p>
                      <a:pPr algn="ctr">
                        <a:lnSpc>
                          <a:spcPct val="107000"/>
                        </a:lnSpc>
                        <a:spcAft>
                          <a:spcPts val="0"/>
                        </a:spcAft>
                      </a:pPr>
                      <a:r>
                        <a:rPr lang="en-US" sz="1100" b="1" dirty="0">
                          <a:latin typeface="Bookman Old Style" pitchFamily="18" charset="0"/>
                          <a:ea typeface="Times New Roman"/>
                          <a:cs typeface="Arial"/>
                        </a:rPr>
                        <a:t> Mizoram</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lang="en-IN"/>
                    </a:p>
                  </a:txBody>
                  <a:tcPr/>
                </a:tc>
                <a:tc gridSpan="8">
                  <a:txBody>
                    <a:bodyPr/>
                    <a:lstStyle/>
                    <a:p>
                      <a:pPr algn="ctr">
                        <a:lnSpc>
                          <a:spcPct val="107000"/>
                        </a:lnSpc>
                        <a:spcAft>
                          <a:spcPts val="0"/>
                        </a:spcAft>
                      </a:pPr>
                      <a:r>
                        <a:rPr lang="en-US" sz="1100" b="1">
                          <a:latin typeface="Bookman Old Style" pitchFamily="18" charset="0"/>
                          <a:ea typeface="Times New Roman"/>
                          <a:cs typeface="Arial"/>
                        </a:rPr>
                        <a:t>Social Security Schemes (in Cumulative Nos.)</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extLst>
                  <a:ext uri="{0D108BD9-81ED-4DB2-BD59-A6C34878D82A}">
                    <a16:rowId xmlns="" xmlns:a16="http://schemas.microsoft.com/office/drawing/2014/main" val="10000"/>
                  </a:ext>
                </a:extLst>
              </a:tr>
              <a:tr h="144145">
                <a:tc rowSpan="2">
                  <a:txBody>
                    <a:bodyPr/>
                    <a:lstStyle/>
                    <a:p>
                      <a:pPr algn="ctr">
                        <a:lnSpc>
                          <a:spcPct val="107000"/>
                        </a:lnSpc>
                        <a:spcAft>
                          <a:spcPts val="0"/>
                        </a:spcAft>
                      </a:pPr>
                      <a:r>
                        <a:rPr lang="en-US" sz="1100" b="1" dirty="0">
                          <a:latin typeface="Bookman Old Style" pitchFamily="18" charset="0"/>
                          <a:ea typeface="Times New Roman"/>
                          <a:cs typeface="Arial"/>
                        </a:rPr>
                        <a:t>District</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3">
                  <a:txBody>
                    <a:bodyPr/>
                    <a:lstStyle/>
                    <a:p>
                      <a:pPr algn="ctr">
                        <a:lnSpc>
                          <a:spcPct val="107000"/>
                        </a:lnSpc>
                        <a:spcAft>
                          <a:spcPts val="0"/>
                        </a:spcAft>
                      </a:pPr>
                      <a:r>
                        <a:rPr lang="en-US" sz="1100" b="1" dirty="0">
                          <a:latin typeface="Bookman Old Style" pitchFamily="18" charset="0"/>
                          <a:ea typeface="Times New Roman"/>
                          <a:cs typeface="Arial"/>
                        </a:rPr>
                        <a:t>PMJDY</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lang="en-IN"/>
                    </a:p>
                  </a:txBody>
                  <a:tcPr/>
                </a:tc>
                <a:tc hMerge="1">
                  <a:txBody>
                    <a:bodyPr/>
                    <a:lstStyle/>
                    <a:p>
                      <a:endParaRPr lang="en-IN"/>
                    </a:p>
                  </a:txBody>
                  <a:tcPr/>
                </a:tc>
                <a:tc gridSpan="2">
                  <a:txBody>
                    <a:bodyPr/>
                    <a:lstStyle/>
                    <a:p>
                      <a:pPr algn="ctr">
                        <a:lnSpc>
                          <a:spcPct val="107000"/>
                        </a:lnSpc>
                        <a:spcAft>
                          <a:spcPts val="0"/>
                        </a:spcAft>
                      </a:pPr>
                      <a:r>
                        <a:rPr lang="en-US" sz="1100" b="1">
                          <a:latin typeface="Bookman Old Style" pitchFamily="18" charset="0"/>
                          <a:ea typeface="Times New Roman"/>
                          <a:cs typeface="Arial"/>
                        </a:rPr>
                        <a:t>PMJJBY</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lang="en-IN"/>
                    </a:p>
                  </a:txBody>
                  <a:tcPr/>
                </a:tc>
                <a:tc gridSpan="2">
                  <a:txBody>
                    <a:bodyPr/>
                    <a:lstStyle/>
                    <a:p>
                      <a:pPr algn="ctr">
                        <a:lnSpc>
                          <a:spcPct val="107000"/>
                        </a:lnSpc>
                        <a:spcAft>
                          <a:spcPts val="0"/>
                        </a:spcAft>
                      </a:pPr>
                      <a:r>
                        <a:rPr lang="en-US" sz="1100" b="1">
                          <a:latin typeface="Bookman Old Style" pitchFamily="18" charset="0"/>
                          <a:ea typeface="Times New Roman"/>
                          <a:cs typeface="Arial"/>
                        </a:rPr>
                        <a:t>PMSBY</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lang="en-IN"/>
                    </a:p>
                  </a:txBody>
                  <a:tcPr/>
                </a:tc>
                <a:tc gridSpan="2">
                  <a:txBody>
                    <a:bodyPr/>
                    <a:lstStyle/>
                    <a:p>
                      <a:pPr algn="ctr">
                        <a:lnSpc>
                          <a:spcPct val="107000"/>
                        </a:lnSpc>
                        <a:spcAft>
                          <a:spcPts val="0"/>
                        </a:spcAft>
                      </a:pPr>
                      <a:r>
                        <a:rPr lang="en-US" sz="1100" b="1">
                          <a:latin typeface="Bookman Old Style" pitchFamily="18" charset="0"/>
                          <a:ea typeface="Times New Roman"/>
                          <a:cs typeface="Arial"/>
                        </a:rPr>
                        <a:t>APY</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lang="en-IN"/>
                    </a:p>
                  </a:txBody>
                  <a:tcPr/>
                </a:tc>
                <a:extLst>
                  <a:ext uri="{0D108BD9-81ED-4DB2-BD59-A6C34878D82A}">
                    <a16:rowId xmlns="" xmlns:a16="http://schemas.microsoft.com/office/drawing/2014/main" val="10001"/>
                  </a:ext>
                </a:extLst>
              </a:tr>
              <a:tr h="182880">
                <a:tc vMerge="1">
                  <a:txBody>
                    <a:bodyPr/>
                    <a:lstStyle/>
                    <a:p>
                      <a:endParaRPr lang="en-IN"/>
                    </a:p>
                  </a:txBody>
                  <a:tcPr/>
                </a:tc>
                <a:tc gridSpan="2">
                  <a:txBody>
                    <a:bodyPr/>
                    <a:lstStyle/>
                    <a:p>
                      <a:pPr algn="ctr">
                        <a:lnSpc>
                          <a:spcPct val="107000"/>
                        </a:lnSpc>
                        <a:spcAft>
                          <a:spcPts val="0"/>
                        </a:spcAft>
                      </a:pPr>
                      <a:r>
                        <a:rPr lang="en-US" sz="1100" b="1" dirty="0">
                          <a:latin typeface="Bookman Old Style" pitchFamily="18" charset="0"/>
                          <a:ea typeface="Times New Roman"/>
                          <a:cs typeface="Arial"/>
                        </a:rPr>
                        <a:t>Mar.</a:t>
                      </a:r>
                      <a:endParaRPr lang="en-IN" sz="1100" dirty="0">
                        <a:latin typeface="Bookman Old Style" pitchFamily="18" charset="0"/>
                        <a:ea typeface="Calibri"/>
                        <a:cs typeface="Mangal"/>
                      </a:endParaRPr>
                    </a:p>
                    <a:p>
                      <a:pPr algn="ctr">
                        <a:lnSpc>
                          <a:spcPct val="107000"/>
                        </a:lnSpc>
                        <a:spcAft>
                          <a:spcPts val="0"/>
                        </a:spcAft>
                      </a:pPr>
                      <a:r>
                        <a:rPr lang="en-US" sz="1100" b="1" dirty="0">
                          <a:latin typeface="Bookman Old Style" pitchFamily="18" charset="0"/>
                          <a:ea typeface="Times New Roman"/>
                          <a:cs typeface="Arial"/>
                        </a:rPr>
                        <a:t>’21</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lang="en-IN"/>
                    </a:p>
                  </a:txBody>
                  <a:tcPr/>
                </a:tc>
                <a:tc>
                  <a:txBody>
                    <a:bodyPr/>
                    <a:lstStyle/>
                    <a:p>
                      <a:pPr algn="ctr">
                        <a:lnSpc>
                          <a:spcPct val="107000"/>
                        </a:lnSpc>
                        <a:spcAft>
                          <a:spcPts val="0"/>
                        </a:spcAft>
                      </a:pPr>
                      <a:r>
                        <a:rPr lang="en-US" sz="1100" b="1" dirty="0">
                          <a:latin typeface="Bookman Old Style" pitchFamily="18" charset="0"/>
                          <a:ea typeface="Times New Roman"/>
                          <a:cs typeface="Arial"/>
                        </a:rPr>
                        <a:t>Sept</a:t>
                      </a:r>
                      <a:endParaRPr lang="en-IN" sz="1100" dirty="0">
                        <a:latin typeface="Bookman Old Style" pitchFamily="18" charset="0"/>
                        <a:ea typeface="Calibri"/>
                        <a:cs typeface="Mangal"/>
                      </a:endParaRPr>
                    </a:p>
                    <a:p>
                      <a:pPr algn="ctr">
                        <a:lnSpc>
                          <a:spcPct val="107000"/>
                        </a:lnSpc>
                        <a:spcAft>
                          <a:spcPts val="0"/>
                        </a:spcAft>
                      </a:pPr>
                      <a:r>
                        <a:rPr lang="en-US" sz="1100" b="1" dirty="0">
                          <a:latin typeface="Bookman Old Style" pitchFamily="18" charset="0"/>
                          <a:ea typeface="Times New Roman"/>
                          <a:cs typeface="Arial"/>
                        </a:rPr>
                        <a:t>'21</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dirty="0">
                          <a:latin typeface="Bookman Old Style" pitchFamily="18" charset="0"/>
                          <a:ea typeface="Times New Roman"/>
                          <a:cs typeface="Arial"/>
                        </a:rPr>
                        <a:t>Mar.</a:t>
                      </a:r>
                      <a:endParaRPr lang="en-IN" sz="1100" dirty="0">
                        <a:latin typeface="Bookman Old Style" pitchFamily="18" charset="0"/>
                        <a:ea typeface="Calibri"/>
                        <a:cs typeface="Mangal"/>
                      </a:endParaRPr>
                    </a:p>
                    <a:p>
                      <a:pPr algn="ctr">
                        <a:lnSpc>
                          <a:spcPct val="107000"/>
                        </a:lnSpc>
                        <a:spcAft>
                          <a:spcPts val="0"/>
                        </a:spcAft>
                      </a:pPr>
                      <a:r>
                        <a:rPr lang="en-US" sz="1100" b="1" dirty="0">
                          <a:latin typeface="Bookman Old Style" pitchFamily="18" charset="0"/>
                          <a:ea typeface="Times New Roman"/>
                          <a:cs typeface="Arial"/>
                        </a:rPr>
                        <a:t>'21</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dirty="0">
                          <a:latin typeface="Bookman Old Style" pitchFamily="18" charset="0"/>
                          <a:ea typeface="Times New Roman"/>
                          <a:cs typeface="Arial"/>
                        </a:rPr>
                        <a:t>Sept</a:t>
                      </a:r>
                      <a:endParaRPr lang="en-IN" sz="1100" dirty="0">
                        <a:latin typeface="Bookman Old Style" pitchFamily="18" charset="0"/>
                        <a:ea typeface="Calibri"/>
                        <a:cs typeface="Mangal"/>
                      </a:endParaRPr>
                    </a:p>
                    <a:p>
                      <a:pPr algn="ctr">
                        <a:lnSpc>
                          <a:spcPct val="107000"/>
                        </a:lnSpc>
                        <a:spcAft>
                          <a:spcPts val="0"/>
                        </a:spcAft>
                      </a:pPr>
                      <a:r>
                        <a:rPr lang="en-US" sz="1100" b="1" dirty="0">
                          <a:latin typeface="Bookman Old Style" pitchFamily="18" charset="0"/>
                          <a:ea typeface="Times New Roman"/>
                          <a:cs typeface="Arial"/>
                        </a:rPr>
                        <a:t>'21</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a:latin typeface="Bookman Old Style" pitchFamily="18" charset="0"/>
                          <a:ea typeface="Times New Roman"/>
                          <a:cs typeface="Arial"/>
                        </a:rPr>
                        <a:t>Mar.</a:t>
                      </a:r>
                      <a:endParaRPr lang="en-IN" sz="1100">
                        <a:latin typeface="Bookman Old Style" pitchFamily="18" charset="0"/>
                        <a:ea typeface="Calibri"/>
                        <a:cs typeface="Mangal"/>
                      </a:endParaRPr>
                    </a:p>
                    <a:p>
                      <a:pPr algn="ctr">
                        <a:lnSpc>
                          <a:spcPct val="107000"/>
                        </a:lnSpc>
                        <a:spcAft>
                          <a:spcPts val="0"/>
                        </a:spcAft>
                      </a:pPr>
                      <a:r>
                        <a:rPr lang="en-US" sz="1100" b="1">
                          <a:latin typeface="Bookman Old Style" pitchFamily="18" charset="0"/>
                          <a:ea typeface="Times New Roman"/>
                          <a:cs typeface="Arial"/>
                        </a:rPr>
                        <a:t>’21</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a:latin typeface="Bookman Old Style" pitchFamily="18" charset="0"/>
                          <a:ea typeface="Times New Roman"/>
                          <a:cs typeface="Arial"/>
                        </a:rPr>
                        <a:t>Sept</a:t>
                      </a:r>
                      <a:endParaRPr lang="en-IN" sz="1100">
                        <a:latin typeface="Bookman Old Style" pitchFamily="18" charset="0"/>
                        <a:ea typeface="Calibri"/>
                        <a:cs typeface="Mangal"/>
                      </a:endParaRPr>
                    </a:p>
                    <a:p>
                      <a:pPr algn="ctr">
                        <a:lnSpc>
                          <a:spcPct val="107000"/>
                        </a:lnSpc>
                        <a:spcAft>
                          <a:spcPts val="0"/>
                        </a:spcAft>
                      </a:pPr>
                      <a:r>
                        <a:rPr lang="en-US" sz="1100" b="1">
                          <a:latin typeface="Bookman Old Style" pitchFamily="18" charset="0"/>
                          <a:ea typeface="Times New Roman"/>
                          <a:cs typeface="Arial"/>
                        </a:rPr>
                        <a:t>'21</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a:latin typeface="Bookman Old Style" pitchFamily="18" charset="0"/>
                          <a:ea typeface="Times New Roman"/>
                          <a:cs typeface="Arial"/>
                        </a:rPr>
                        <a:t>Mar.</a:t>
                      </a:r>
                      <a:br>
                        <a:rPr lang="en-US" sz="1100" b="1">
                          <a:latin typeface="Bookman Old Style" pitchFamily="18" charset="0"/>
                          <a:ea typeface="Times New Roman"/>
                          <a:cs typeface="Arial"/>
                        </a:rPr>
                      </a:br>
                      <a:r>
                        <a:rPr lang="en-US" sz="1100" b="1">
                          <a:latin typeface="Bookman Old Style" pitchFamily="18" charset="0"/>
                          <a:ea typeface="Times New Roman"/>
                          <a:cs typeface="Arial"/>
                        </a:rPr>
                        <a:t>'21</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a:latin typeface="Bookman Old Style" pitchFamily="18" charset="0"/>
                          <a:ea typeface="Times New Roman"/>
                          <a:cs typeface="Arial"/>
                        </a:rPr>
                        <a:t>Sept</a:t>
                      </a:r>
                      <a:endParaRPr lang="en-IN" sz="1100">
                        <a:latin typeface="Bookman Old Style" pitchFamily="18" charset="0"/>
                        <a:ea typeface="Calibri"/>
                        <a:cs typeface="Mangal"/>
                      </a:endParaRPr>
                    </a:p>
                    <a:p>
                      <a:pPr algn="ctr">
                        <a:lnSpc>
                          <a:spcPct val="107000"/>
                        </a:lnSpc>
                        <a:spcAft>
                          <a:spcPts val="0"/>
                        </a:spcAft>
                      </a:pPr>
                      <a:r>
                        <a:rPr lang="en-US" sz="1100" b="1">
                          <a:latin typeface="Bookman Old Style" pitchFamily="18" charset="0"/>
                          <a:ea typeface="Times New Roman"/>
                          <a:cs typeface="Arial"/>
                        </a:rPr>
                        <a:t>'21</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2"/>
                  </a:ext>
                </a:extLst>
              </a:tr>
              <a:tr h="300990">
                <a:tc>
                  <a:txBody>
                    <a:bodyPr/>
                    <a:lstStyle/>
                    <a:p>
                      <a:pPr algn="ctr">
                        <a:lnSpc>
                          <a:spcPct val="107000"/>
                        </a:lnSpc>
                        <a:spcAft>
                          <a:spcPts val="0"/>
                        </a:spcAft>
                      </a:pPr>
                      <a:r>
                        <a:rPr lang="en-US" sz="1100" dirty="0" err="1">
                          <a:latin typeface="Bookman Old Style" pitchFamily="18" charset="0"/>
                          <a:ea typeface="Times New Roman"/>
                          <a:cs typeface="Arial"/>
                        </a:rPr>
                        <a:t>Mamit</a:t>
                      </a:r>
                      <a:endParaRPr lang="en-IN" sz="1100" dirty="0">
                        <a:latin typeface="Bookman Old Style" pitchFamily="18" charset="0"/>
                        <a:ea typeface="Calibri"/>
                        <a:cs typeface="Mang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algn="ctr">
                        <a:lnSpc>
                          <a:spcPct val="107000"/>
                        </a:lnSpc>
                        <a:spcAft>
                          <a:spcPts val="0"/>
                        </a:spcAft>
                      </a:pPr>
                      <a:r>
                        <a:rPr lang="en-US" sz="1100">
                          <a:latin typeface="Bookman Old Style" pitchFamily="18" charset="0"/>
                          <a:ea typeface="Times New Roman"/>
                          <a:cs typeface="Arial"/>
                        </a:rPr>
                        <a:t>28733</a:t>
                      </a:r>
                      <a:endParaRPr lang="en-IN" sz="1100">
                        <a:latin typeface="Bookman Old Style" pitchFamily="18" charset="0"/>
                        <a:ea typeface="Calibri"/>
                        <a:cs typeface="Mang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lang="en-IN"/>
                    </a:p>
                  </a:txBody>
                  <a:tcPr/>
                </a:tc>
                <a:tc>
                  <a:txBody>
                    <a:bodyPr/>
                    <a:lstStyle/>
                    <a:p>
                      <a:pPr algn="ctr">
                        <a:lnSpc>
                          <a:spcPct val="107000"/>
                        </a:lnSpc>
                        <a:spcAft>
                          <a:spcPts val="0"/>
                        </a:spcAft>
                      </a:pPr>
                      <a:r>
                        <a:rPr lang="en-US" sz="1100" dirty="0">
                          <a:latin typeface="Bookman Old Style" pitchFamily="18" charset="0"/>
                          <a:ea typeface="Times New Roman"/>
                          <a:cs typeface="Arial"/>
                        </a:rPr>
                        <a:t>29285</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dirty="0">
                          <a:latin typeface="Bookman Old Style" pitchFamily="18" charset="0"/>
                          <a:ea typeface="Times New Roman"/>
                          <a:cs typeface="Arial"/>
                        </a:rPr>
                        <a:t>8091</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dirty="0">
                          <a:latin typeface="Bookman Old Style" pitchFamily="18" charset="0"/>
                          <a:ea typeface="Times New Roman"/>
                          <a:cs typeface="Arial"/>
                        </a:rPr>
                        <a:t>12410</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dirty="0">
                          <a:latin typeface="Bookman Old Style" pitchFamily="18" charset="0"/>
                          <a:ea typeface="Times New Roman"/>
                          <a:cs typeface="Arial"/>
                        </a:rPr>
                        <a:t>12658</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dirty="0">
                          <a:latin typeface="Bookman Old Style" pitchFamily="18" charset="0"/>
                          <a:ea typeface="Times New Roman"/>
                          <a:cs typeface="Arial"/>
                        </a:rPr>
                        <a:t>20610</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dirty="0">
                          <a:latin typeface="Bookman Old Style" pitchFamily="18" charset="0"/>
                          <a:ea typeface="Times New Roman"/>
                          <a:cs typeface="Arial"/>
                        </a:rPr>
                        <a:t>597</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dirty="0">
                          <a:latin typeface="Bookman Old Style" pitchFamily="18" charset="0"/>
                          <a:ea typeface="Times New Roman"/>
                          <a:cs typeface="Arial"/>
                        </a:rPr>
                        <a:t>627</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3"/>
                  </a:ext>
                </a:extLst>
              </a:tr>
            </a:tbl>
          </a:graphicData>
        </a:graphic>
      </p:graphicFrame>
      <p:sp>
        <p:nvSpPr>
          <p:cNvPr id="5" name="Rectangle 1"/>
          <p:cNvSpPr>
            <a:spLocks noChangeArrowheads="1"/>
          </p:cNvSpPr>
          <p:nvPr/>
        </p:nvSpPr>
        <p:spPr bwMode="auto">
          <a:xfrm>
            <a:off x="304800" y="1123950"/>
            <a:ext cx="1447800" cy="307777"/>
          </a:xfrm>
          <a:prstGeom prst="rect">
            <a:avLst/>
          </a:prstGeom>
          <a:solidFill>
            <a:schemeClr val="accent1">
              <a:lumMod val="20000"/>
              <a:lumOff val="80000"/>
            </a:schemeClr>
          </a:solidFill>
          <a:ln w="9525">
            <a:solidFill>
              <a:schemeClr val="tx1">
                <a:lumMod val="95000"/>
                <a:lumOff val="5000"/>
              </a:schemeClr>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sng" strike="noStrike" cap="none" normalizeH="0" baseline="0" dirty="0">
                <a:ln>
                  <a:noFill/>
                </a:ln>
                <a:solidFill>
                  <a:schemeClr val="tx1"/>
                </a:solidFill>
                <a:effectLst/>
                <a:latin typeface="Bookman Old Style" pitchFamily="18" charset="0"/>
                <a:ea typeface="Calibri" pitchFamily="34" charset="0"/>
                <a:cs typeface="Mangal"/>
              </a:rPr>
              <a:t>AGENDA – 7:</a:t>
            </a:r>
            <a:endParaRPr kumimoji="0" lang="en-US" sz="1400" b="0" i="0" u="none" strike="noStrike" cap="none" normalizeH="0" baseline="0" dirty="0">
              <a:ln>
                <a:noFill/>
              </a:ln>
              <a:solidFill>
                <a:schemeClr val="tx1"/>
              </a:solidFill>
              <a:effectLst/>
              <a:latin typeface="Bookman Old Style" pitchFamily="18" charset="0"/>
              <a:cs typeface="Arial" pitchFamily="34" charset="0"/>
            </a:endParaRPr>
          </a:p>
        </p:txBody>
      </p:sp>
      <p:sp>
        <p:nvSpPr>
          <p:cNvPr id="27649" name="Rectangle 1"/>
          <p:cNvSpPr>
            <a:spLocks noChangeArrowheads="1"/>
          </p:cNvSpPr>
          <p:nvPr/>
        </p:nvSpPr>
        <p:spPr bwMode="auto">
          <a:xfrm>
            <a:off x="304800" y="1428750"/>
            <a:ext cx="8610600" cy="9387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r>
              <a:rPr kumimoji="0" lang="en-US" sz="1100" b="1" i="0" u="sng" strike="noStrike" cap="none" normalizeH="0" baseline="0" dirty="0">
                <a:ln>
                  <a:noFill/>
                </a:ln>
                <a:solidFill>
                  <a:schemeClr val="tx1"/>
                </a:solidFill>
                <a:effectLst/>
                <a:latin typeface="Bookman Old Style" pitchFamily="18" charset="0"/>
                <a:ea typeface="Calibri" pitchFamily="34" charset="0"/>
                <a:cs typeface="Arial" pitchFamily="34" charset="0"/>
              </a:rPr>
              <a:t>Annual Target of PMEGP</a:t>
            </a: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a:ln>
                  <a:noFill/>
                </a:ln>
                <a:solidFill>
                  <a:srgbClr val="000000"/>
                </a:solidFill>
                <a:effectLst/>
                <a:latin typeface="Bookman Old Style" pitchFamily="18" charset="0"/>
                <a:ea typeface="Calibri" pitchFamily="34" charset="0"/>
                <a:cs typeface="Calibri" pitchFamily="34" charset="0"/>
              </a:rPr>
              <a:t>The proposed District-wise &amp;Agency-wise Annual Target under PMEGP for the FY 2021-22 has been received from the State Director, KVIC, Mizoram for approval of the house. The proposal, if approve, will be forwarded to the Lead District Managers/District Task Force Committees of each district for eventual distribution among the banks. The proposal is given below:</a:t>
            </a:r>
            <a:endParaRPr kumimoji="0" lang="en-US" sz="1100" b="0" i="0" u="none" strike="noStrike" cap="none" normalizeH="0" baseline="0" dirty="0">
              <a:ln>
                <a:noFill/>
              </a:ln>
              <a:solidFill>
                <a:schemeClr val="tx1"/>
              </a:solidFill>
              <a:effectLst/>
              <a:latin typeface="Bookman Old Style" pitchFamily="18" charset="0"/>
              <a:cs typeface="Arial" pitchFamily="34" charset="0"/>
            </a:endParaRPr>
          </a:p>
        </p:txBody>
      </p:sp>
      <p:sp>
        <p:nvSpPr>
          <p:cNvPr id="27651"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graphicFrame>
        <p:nvGraphicFramePr>
          <p:cNvPr id="27650" name="Object 2"/>
          <p:cNvGraphicFramePr>
            <a:graphicFrameLocks noChangeAspect="1"/>
          </p:cNvGraphicFramePr>
          <p:nvPr/>
        </p:nvGraphicFramePr>
        <p:xfrm>
          <a:off x="381000" y="2343150"/>
          <a:ext cx="8458200" cy="2676525"/>
        </p:xfrm>
        <a:graphic>
          <a:graphicData uri="http://schemas.openxmlformats.org/presentationml/2006/ole">
            <p:oleObj spid="_x0000_s27656" name="Worksheet" r:id="rId3" imgW="6743556" imgH="3190889" progId="Excel.Sheet.12">
              <p:embed/>
            </p:oleObj>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228600" y="133350"/>
            <a:ext cx="1447800" cy="307777"/>
          </a:xfrm>
          <a:prstGeom prst="rect">
            <a:avLst/>
          </a:prstGeom>
          <a:solidFill>
            <a:schemeClr val="accent1">
              <a:lumMod val="20000"/>
              <a:lumOff val="80000"/>
            </a:schemeClr>
          </a:solidFill>
          <a:ln w="9525">
            <a:solidFill>
              <a:schemeClr val="tx1">
                <a:lumMod val="95000"/>
                <a:lumOff val="5000"/>
              </a:schemeClr>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sng" strike="noStrike" cap="none" normalizeH="0" baseline="0" dirty="0">
                <a:ln>
                  <a:noFill/>
                </a:ln>
                <a:solidFill>
                  <a:schemeClr val="tx1"/>
                </a:solidFill>
                <a:effectLst/>
                <a:latin typeface="Bookman Old Style" pitchFamily="18" charset="0"/>
                <a:ea typeface="Calibri" pitchFamily="34" charset="0"/>
                <a:cs typeface="Mangal"/>
              </a:rPr>
              <a:t>AGENDA – 8:</a:t>
            </a:r>
            <a:endParaRPr kumimoji="0" lang="en-US" sz="1400" b="0" i="0" u="none" strike="noStrike" cap="none" normalizeH="0" baseline="0" dirty="0">
              <a:ln>
                <a:noFill/>
              </a:ln>
              <a:solidFill>
                <a:schemeClr val="tx1"/>
              </a:solidFill>
              <a:effectLst/>
              <a:latin typeface="Bookman Old Style" pitchFamily="18" charset="0"/>
              <a:cs typeface="Arial" pitchFamily="34" charset="0"/>
            </a:endParaRPr>
          </a:p>
        </p:txBody>
      </p:sp>
      <p:sp>
        <p:nvSpPr>
          <p:cNvPr id="28673" name="Rectangle 1"/>
          <p:cNvSpPr>
            <a:spLocks noChangeArrowheads="1"/>
          </p:cNvSpPr>
          <p:nvPr/>
        </p:nvSpPr>
        <p:spPr bwMode="auto">
          <a:xfrm>
            <a:off x="228600" y="514350"/>
            <a:ext cx="8763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100" b="1" i="0" u="sng" strike="noStrike" cap="none" normalizeH="0" baseline="0" dirty="0">
                <a:ln>
                  <a:noFill/>
                </a:ln>
                <a:solidFill>
                  <a:schemeClr val="tx1"/>
                </a:solidFill>
                <a:effectLst/>
                <a:latin typeface="Century Gothic" pitchFamily="34" charset="0"/>
                <a:ea typeface="Calibri" pitchFamily="34" charset="0"/>
                <a:cs typeface="Mangal"/>
              </a:rPr>
              <a:t>INSURANCE OF LIVESTOCK:</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6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Bookman Old Style" pitchFamily="18" charset="0"/>
                <a:ea typeface="Calibri" pitchFamily="34" charset="0"/>
                <a:cs typeface="Mangal"/>
              </a:rPr>
              <a:t>Bankers have reported that they are facing problems in insuring Livestock which were purchased/ reared out of Bank’s finance. Insurance company may be requested to comment.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dirty="0">
              <a:ln>
                <a:noFill/>
              </a:ln>
              <a:solidFill>
                <a:schemeClr val="tx1"/>
              </a:solidFill>
              <a:effectLst/>
              <a:latin typeface="Bookman Old Style"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Bookman Old Style" pitchFamily="18" charset="0"/>
                <a:ea typeface="Calibri" pitchFamily="34" charset="0"/>
                <a:cs typeface="Mangal"/>
              </a:rPr>
              <a:t>The SLBC Sub-Committee on Improving Rural Infrastructure/ Credit Absorption Capacity decided to put up campaign on financing of Fisheries/Animal Husbandry launched by the Govt. of India by Bank branches to cover maximum farmers.</a:t>
            </a:r>
            <a:endParaRPr kumimoji="0" lang="en-US" sz="1100" b="0" i="0" u="none" strike="noStrike" cap="none" normalizeH="0" baseline="0" dirty="0">
              <a:ln>
                <a:noFill/>
              </a:ln>
              <a:solidFill>
                <a:schemeClr val="tx1"/>
              </a:solidFill>
              <a:effectLst/>
              <a:latin typeface="Bookman Old Style" pitchFamily="18" charset="0"/>
              <a:cs typeface="Arial" pitchFamily="34" charset="0"/>
            </a:endParaRPr>
          </a:p>
        </p:txBody>
      </p:sp>
      <p:sp>
        <p:nvSpPr>
          <p:cNvPr id="6" name="Rectangle 1"/>
          <p:cNvSpPr>
            <a:spLocks noChangeArrowheads="1"/>
          </p:cNvSpPr>
          <p:nvPr/>
        </p:nvSpPr>
        <p:spPr bwMode="auto">
          <a:xfrm>
            <a:off x="214282" y="2285998"/>
            <a:ext cx="1447800" cy="307777"/>
          </a:xfrm>
          <a:prstGeom prst="rect">
            <a:avLst/>
          </a:prstGeom>
          <a:solidFill>
            <a:schemeClr val="accent1">
              <a:lumMod val="20000"/>
              <a:lumOff val="80000"/>
            </a:schemeClr>
          </a:solidFill>
          <a:ln w="9525">
            <a:solidFill>
              <a:schemeClr val="tx1">
                <a:lumMod val="95000"/>
                <a:lumOff val="5000"/>
              </a:schemeClr>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sng" strike="noStrike" cap="none" normalizeH="0" baseline="0" dirty="0">
                <a:ln>
                  <a:noFill/>
                </a:ln>
                <a:solidFill>
                  <a:schemeClr val="tx1"/>
                </a:solidFill>
                <a:effectLst/>
                <a:latin typeface="Bookman Old Style" pitchFamily="18" charset="0"/>
                <a:ea typeface="Calibri" pitchFamily="34" charset="0"/>
                <a:cs typeface="Mangal"/>
              </a:rPr>
              <a:t>AGENDA – 9:</a:t>
            </a:r>
            <a:endParaRPr kumimoji="0" lang="en-US" sz="1400" b="0" i="0" u="none" strike="noStrike" cap="none" normalizeH="0" baseline="0" dirty="0">
              <a:ln>
                <a:noFill/>
              </a:ln>
              <a:solidFill>
                <a:schemeClr val="tx1"/>
              </a:solidFill>
              <a:effectLst/>
              <a:latin typeface="Bookman Old Style" pitchFamily="18" charset="0"/>
              <a:cs typeface="Arial" pitchFamily="34" charset="0"/>
            </a:endParaRPr>
          </a:p>
        </p:txBody>
      </p:sp>
      <p:sp>
        <p:nvSpPr>
          <p:cNvPr id="28674" name="Rectangle 2"/>
          <p:cNvSpPr>
            <a:spLocks noChangeArrowheads="1"/>
          </p:cNvSpPr>
          <p:nvPr/>
        </p:nvSpPr>
        <p:spPr bwMode="auto">
          <a:xfrm>
            <a:off x="228600" y="2983438"/>
            <a:ext cx="8763000" cy="8670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lnSpc>
                <a:spcPct val="107000"/>
              </a:lnSpc>
              <a:spcAft>
                <a:spcPts val="800"/>
              </a:spcAft>
            </a:pPr>
            <a:r>
              <a:rPr lang="en-IN" sz="1600" b="1" cap="all" dirty="0">
                <a:solidFill>
                  <a:srgbClr val="000000"/>
                </a:solidFill>
                <a:effectLst/>
                <a:latin typeface="Bookman Old Style" pitchFamily="18" charset="0"/>
                <a:ea typeface="Calibri" panose="020F0502020204030204" pitchFamily="34" charset="0"/>
                <a:cs typeface="Century Gothic" panose="020B0502020202020204" pitchFamily="34" charset="0"/>
              </a:rPr>
              <a:t>Special SLBC on Financial Inclusion</a:t>
            </a:r>
            <a:r>
              <a:rPr lang="en-IN" sz="1600" cap="all" dirty="0">
                <a:effectLst/>
                <a:latin typeface="Bookman Old Style" pitchFamily="18" charset="0"/>
                <a:ea typeface="Calibri" panose="020F0502020204030204" pitchFamily="34" charset="0"/>
                <a:cs typeface="Century Gothic" panose="020B0502020202020204" pitchFamily="34" charset="0"/>
              </a:rPr>
              <a:t> </a:t>
            </a:r>
            <a:r>
              <a:rPr lang="en-IN" sz="1600" b="1" cap="all" dirty="0">
                <a:solidFill>
                  <a:srgbClr val="000000"/>
                </a:solidFill>
                <a:effectLst/>
                <a:latin typeface="Bookman Old Style" pitchFamily="18" charset="0"/>
                <a:ea typeface="Calibri" panose="020F0502020204030204" pitchFamily="34" charset="0"/>
                <a:cs typeface="Century Gothic" panose="020B0502020202020204" pitchFamily="34" charset="0"/>
              </a:rPr>
              <a:t>Financial </a:t>
            </a:r>
            <a:r>
              <a:rPr lang="en-IN" sz="1600" b="1" cap="all" dirty="0" smtClean="0">
                <a:solidFill>
                  <a:srgbClr val="000000"/>
                </a:solidFill>
                <a:effectLst/>
                <a:latin typeface="Bookman Old Style" pitchFamily="18" charset="0"/>
                <a:ea typeface="Calibri" panose="020F0502020204030204" pitchFamily="34" charset="0"/>
                <a:cs typeface="Century Gothic" panose="020B0502020202020204" pitchFamily="34" charset="0"/>
              </a:rPr>
              <a:t>Inclusion and </a:t>
            </a:r>
            <a:r>
              <a:rPr lang="en-IN" sz="1600" b="1" cap="all" dirty="0">
                <a:solidFill>
                  <a:srgbClr val="000000"/>
                </a:solidFill>
                <a:effectLst/>
                <a:latin typeface="Bookman Old Style" pitchFamily="18" charset="0"/>
                <a:ea typeface="Calibri" panose="020F0502020204030204" pitchFamily="34" charset="0"/>
                <a:cs typeface="Century Gothic" panose="020B0502020202020204" pitchFamily="34" charset="0"/>
              </a:rPr>
              <a:t>Financial Literacy – Progress and Assessment </a:t>
            </a:r>
            <a:r>
              <a:rPr lang="en-IN" sz="1600" b="1" cap="all" dirty="0" smtClean="0">
                <a:solidFill>
                  <a:srgbClr val="000000"/>
                </a:solidFill>
                <a:effectLst/>
                <a:latin typeface="Bookman Old Style" pitchFamily="18" charset="0"/>
                <a:ea typeface="Calibri" panose="020F0502020204030204" pitchFamily="34" charset="0"/>
                <a:cs typeface="Century Gothic" panose="020B0502020202020204" pitchFamily="34" charset="0"/>
              </a:rPr>
              <a:t>under National </a:t>
            </a:r>
            <a:r>
              <a:rPr lang="en-IN" sz="1600" b="1" cap="all" dirty="0">
                <a:solidFill>
                  <a:srgbClr val="000000"/>
                </a:solidFill>
                <a:effectLst/>
                <a:latin typeface="Bookman Old Style" pitchFamily="18" charset="0"/>
                <a:ea typeface="Calibri" panose="020F0502020204030204" pitchFamily="34" charset="0"/>
                <a:cs typeface="Century Gothic" panose="020B0502020202020204" pitchFamily="34" charset="0"/>
              </a:rPr>
              <a:t>Strategy of Financial Inclusion (NSFI).</a:t>
            </a:r>
            <a:endParaRPr lang="en-IN" sz="1600" dirty="0">
              <a:effectLst/>
              <a:latin typeface="Bookman Old Style" pitchFamily="18" charset="0"/>
              <a:ea typeface="Calibri" panose="020F0502020204030204" pitchFamily="34" charset="0"/>
              <a:cs typeface="Mangal" panose="02040503050203030202" pitchFamily="18" charset="0"/>
            </a:endParaRPr>
          </a:p>
        </p:txBody>
      </p:sp>
    </p:spTree>
    <p:extLst>
      <p:ext uri="{BB962C8B-B14F-4D97-AF65-F5344CB8AC3E}">
        <p14:creationId xmlns="" xmlns:p14="http://schemas.microsoft.com/office/powerpoint/2010/main" val="7104986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285720" y="71420"/>
            <a:ext cx="8501122" cy="20949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lnSpc>
                <a:spcPct val="110000"/>
              </a:lnSpc>
              <a:spcAft>
                <a:spcPts val="800"/>
              </a:spcAft>
            </a:pPr>
            <a:r>
              <a:rPr lang="en-US" sz="1600" b="1" dirty="0">
                <a:effectLst/>
                <a:latin typeface="Bookman Old Style" pitchFamily="18" charset="0"/>
                <a:ea typeface="Calibri" panose="020F0502020204030204" pitchFamily="34" charset="0"/>
                <a:cs typeface="Arial" panose="020B0604020202020204" pitchFamily="34" charset="0"/>
              </a:rPr>
              <a:t>Agenda</a:t>
            </a:r>
            <a:endParaRPr lang="en-IN" sz="1600" dirty="0">
              <a:effectLst/>
              <a:latin typeface="Bookman Old Style" pitchFamily="18" charset="0"/>
              <a:ea typeface="Calibri" panose="020F0502020204030204" pitchFamily="34" charset="0"/>
              <a:cs typeface="Times New Roman" panose="02020603050405020304" pitchFamily="18" charset="0"/>
            </a:endParaRPr>
          </a:p>
          <a:p>
            <a:pPr algn="just">
              <a:lnSpc>
                <a:spcPct val="110000"/>
              </a:lnSpc>
              <a:spcAft>
                <a:spcPts val="800"/>
              </a:spcAft>
            </a:pPr>
            <a:r>
              <a:rPr lang="en-US" sz="1200" b="1" dirty="0">
                <a:effectLst/>
                <a:latin typeface="Bookman Old Style" pitchFamily="18" charset="0"/>
                <a:ea typeface="Calibri" panose="020F0502020204030204" pitchFamily="34" charset="0"/>
                <a:cs typeface="Arial" panose="020B0604020202020204" pitchFamily="34" charset="0"/>
              </a:rPr>
              <a:t>I: Quantitative Parameters </a:t>
            </a:r>
            <a:endParaRPr lang="en-IN" sz="1200" dirty="0">
              <a:effectLst/>
              <a:latin typeface="Bookman Old Style" pitchFamily="18" charset="0"/>
              <a:ea typeface="Calibri" panose="020F0502020204030204" pitchFamily="34" charset="0"/>
              <a:cs typeface="Times New Roman" panose="02020603050405020304" pitchFamily="18" charset="0"/>
            </a:endParaRPr>
          </a:p>
          <a:p>
            <a:pPr algn="just">
              <a:lnSpc>
                <a:spcPct val="110000"/>
              </a:lnSpc>
              <a:spcAft>
                <a:spcPts val="800"/>
              </a:spcAft>
            </a:pPr>
            <a:r>
              <a:rPr lang="en-US" sz="1200" dirty="0">
                <a:effectLst/>
                <a:latin typeface="Bookman Old Style" pitchFamily="18" charset="0"/>
                <a:ea typeface="Calibri" panose="020F0502020204030204" pitchFamily="34" charset="0"/>
                <a:cs typeface="Arial" panose="020B0604020202020204" pitchFamily="34" charset="0"/>
              </a:rPr>
              <a:t>(State, Districts, Aspirational Districts vis-à-vis State Average) – Data as on March 2019, March 2020 and March 2021 </a:t>
            </a:r>
            <a:endParaRPr lang="en-IN" sz="1200" dirty="0">
              <a:effectLst/>
              <a:latin typeface="Bookman Old Style" pitchFamily="18" charset="0"/>
              <a:ea typeface="Calibri" panose="020F0502020204030204" pitchFamily="34" charset="0"/>
              <a:cs typeface="Times New Roman" panose="02020603050405020304" pitchFamily="18" charset="0"/>
            </a:endParaRPr>
          </a:p>
          <a:p>
            <a:pPr marL="342900" lvl="0" indent="-342900" algn="just">
              <a:lnSpc>
                <a:spcPct val="110000"/>
              </a:lnSpc>
              <a:spcAft>
                <a:spcPts val="800"/>
              </a:spcAft>
              <a:buFont typeface="+mj-lt"/>
              <a:buAutoNum type="alphaUcPeriod"/>
            </a:pPr>
            <a:r>
              <a:rPr lang="en-US" sz="1200" b="1" dirty="0">
                <a:effectLst/>
                <a:latin typeface="Bookman Old Style" pitchFamily="18" charset="0"/>
                <a:ea typeface="Calibri" panose="020F0502020204030204" pitchFamily="34" charset="0"/>
                <a:cs typeface="Arial" panose="020B0604020202020204" pitchFamily="34" charset="0"/>
              </a:rPr>
              <a:t>Access </a:t>
            </a:r>
            <a:endParaRPr lang="en-IN" sz="1200" dirty="0">
              <a:effectLst/>
              <a:latin typeface="Bookman Old Style" pitchFamily="18" charset="0"/>
              <a:ea typeface="Calibri" panose="020F0502020204030204" pitchFamily="34" charset="0"/>
              <a:cs typeface="Times New Roman" panose="02020603050405020304" pitchFamily="18" charset="0"/>
            </a:endParaRPr>
          </a:p>
          <a:p>
            <a:pPr marL="342900" lvl="0" indent="-342900" algn="just">
              <a:lnSpc>
                <a:spcPct val="110000"/>
              </a:lnSpc>
              <a:spcAft>
                <a:spcPts val="800"/>
              </a:spcAft>
              <a:buFont typeface="+mj-lt"/>
              <a:buAutoNum type="alphaLcParenBoth"/>
            </a:pPr>
            <a:r>
              <a:rPr lang="en-US" sz="1200" b="1" dirty="0">
                <a:effectLst/>
                <a:latin typeface="Bookman Old Style" pitchFamily="18" charset="0"/>
                <a:ea typeface="Calibri" panose="020F0502020204030204" pitchFamily="34" charset="0"/>
                <a:cs typeface="Arial" panose="020B0604020202020204" pitchFamily="34" charset="0"/>
              </a:rPr>
              <a:t>Physical Access Indicators </a:t>
            </a:r>
            <a:endParaRPr lang="en-IN" sz="1200" dirty="0">
              <a:effectLst/>
              <a:latin typeface="Bookman Old Style" pitchFamily="18" charset="0"/>
              <a:ea typeface="Calibri" panose="020F0502020204030204" pitchFamily="34" charset="0"/>
              <a:cs typeface="Times New Roman" panose="02020603050405020304" pitchFamily="18" charset="0"/>
            </a:endParaRPr>
          </a:p>
          <a:p>
            <a:pPr marL="742950" lvl="1" indent="-285750" algn="just">
              <a:lnSpc>
                <a:spcPct val="110000"/>
              </a:lnSpc>
              <a:spcAft>
                <a:spcPts val="600"/>
              </a:spcAft>
              <a:buFont typeface="+mj-lt"/>
              <a:buAutoNum type="romanLcPeriod"/>
            </a:pPr>
            <a:r>
              <a:rPr lang="en-US" sz="1200" dirty="0">
                <a:effectLst/>
                <a:latin typeface="Bookman Old Style" pitchFamily="18" charset="0"/>
                <a:ea typeface="Calibri" panose="020F0502020204030204" pitchFamily="34" charset="0"/>
                <a:cs typeface="Arial" panose="020B0604020202020204" pitchFamily="34" charset="0"/>
              </a:rPr>
              <a:t>Number of Bank Branches per One Lakh Population</a:t>
            </a:r>
            <a:endParaRPr lang="en-IN" sz="1200" dirty="0">
              <a:effectLst/>
              <a:latin typeface="Bookman Old Style" pitchFamily="18" charset="0"/>
              <a:ea typeface="Calibri" panose="020F0502020204030204" pitchFamily="34" charset="0"/>
              <a:cs typeface="Times New Roman" panose="02020603050405020304" pitchFamily="18" charset="0"/>
            </a:endParaRPr>
          </a:p>
        </p:txBody>
      </p:sp>
      <p:graphicFrame>
        <p:nvGraphicFramePr>
          <p:cNvPr id="2" name="Table 1">
            <a:extLst>
              <a:ext uri="{FF2B5EF4-FFF2-40B4-BE49-F238E27FC236}">
                <a16:creationId xmlns="" xmlns:a16="http://schemas.microsoft.com/office/drawing/2014/main" id="{F5BF1C2A-8FFD-4EEF-B7FA-82C69FD731A1}"/>
              </a:ext>
            </a:extLst>
          </p:cNvPr>
          <p:cNvGraphicFramePr>
            <a:graphicFrameLocks noGrp="1"/>
          </p:cNvGraphicFramePr>
          <p:nvPr>
            <p:extLst>
              <p:ext uri="{D42A27DB-BD31-4B8C-83A1-F6EECF244321}">
                <p14:modId xmlns="" xmlns:p14="http://schemas.microsoft.com/office/powerpoint/2010/main" val="333706232"/>
              </p:ext>
            </p:extLst>
          </p:nvPr>
        </p:nvGraphicFramePr>
        <p:xfrm>
          <a:off x="928662" y="2214560"/>
          <a:ext cx="7715303" cy="2782697"/>
        </p:xfrm>
        <a:graphic>
          <a:graphicData uri="http://schemas.openxmlformats.org/drawingml/2006/table">
            <a:tbl>
              <a:tblPr firstRow="1" firstCol="1" bandRow="1">
                <a:tableStyleId>{5C22544A-7EE6-4342-B048-85BDC9FD1C3A}</a:tableStyleId>
              </a:tblPr>
              <a:tblGrid>
                <a:gridCol w="812138">
                  <a:extLst>
                    <a:ext uri="{9D8B030D-6E8A-4147-A177-3AD203B41FA5}">
                      <a16:colId xmlns="" xmlns:a16="http://schemas.microsoft.com/office/drawing/2014/main" val="2663690126"/>
                    </a:ext>
                  </a:extLst>
                </a:gridCol>
                <a:gridCol w="2227494">
                  <a:extLst>
                    <a:ext uri="{9D8B030D-6E8A-4147-A177-3AD203B41FA5}">
                      <a16:colId xmlns="" xmlns:a16="http://schemas.microsoft.com/office/drawing/2014/main" val="3637560795"/>
                    </a:ext>
                  </a:extLst>
                </a:gridCol>
                <a:gridCol w="1558021">
                  <a:extLst>
                    <a:ext uri="{9D8B030D-6E8A-4147-A177-3AD203B41FA5}">
                      <a16:colId xmlns="" xmlns:a16="http://schemas.microsoft.com/office/drawing/2014/main" val="129037311"/>
                    </a:ext>
                  </a:extLst>
                </a:gridCol>
                <a:gridCol w="1558825">
                  <a:extLst>
                    <a:ext uri="{9D8B030D-6E8A-4147-A177-3AD203B41FA5}">
                      <a16:colId xmlns="" xmlns:a16="http://schemas.microsoft.com/office/drawing/2014/main" val="4105487058"/>
                    </a:ext>
                  </a:extLst>
                </a:gridCol>
                <a:gridCol w="1558825">
                  <a:extLst>
                    <a:ext uri="{9D8B030D-6E8A-4147-A177-3AD203B41FA5}">
                      <a16:colId xmlns="" xmlns:a16="http://schemas.microsoft.com/office/drawing/2014/main" val="1062792201"/>
                    </a:ext>
                  </a:extLst>
                </a:gridCol>
              </a:tblGrid>
              <a:tr h="71438">
                <a:tc rowSpan="2">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Sl. No.</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rowSpan="2">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District</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3">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No. of Bank Branches per One </a:t>
                      </a:r>
                      <a:r>
                        <a:rPr lang="en-IN" sz="1100" dirty="0" err="1">
                          <a:solidFill>
                            <a:schemeClr val="tx1">
                              <a:lumMod val="95000"/>
                              <a:lumOff val="5000"/>
                            </a:schemeClr>
                          </a:solidFill>
                          <a:effectLst/>
                          <a:latin typeface="Bookman Old Style" pitchFamily="18" charset="0"/>
                        </a:rPr>
                        <a:t>Lakh</a:t>
                      </a:r>
                      <a:r>
                        <a:rPr lang="en-IN" sz="1100" dirty="0">
                          <a:solidFill>
                            <a:schemeClr val="tx1">
                              <a:lumMod val="95000"/>
                              <a:lumOff val="5000"/>
                            </a:schemeClr>
                          </a:solidFill>
                          <a:effectLst/>
                          <a:latin typeface="Bookman Old Style" pitchFamily="18" charset="0"/>
                        </a:rPr>
                        <a:t> Population</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IN"/>
                    </a:p>
                  </a:txBody>
                  <a:tcPr/>
                </a:tc>
                <a:tc hMerge="1">
                  <a:txBody>
                    <a:bodyPr/>
                    <a:lstStyle/>
                    <a:p>
                      <a:endParaRPr lang="en-IN"/>
                    </a:p>
                  </a:txBody>
                  <a:tcPr/>
                </a:tc>
                <a:extLst>
                  <a:ext uri="{0D108BD9-81ED-4DB2-BD59-A6C34878D82A}">
                    <a16:rowId xmlns="" xmlns:a16="http://schemas.microsoft.com/office/drawing/2014/main" val="3353892055"/>
                  </a:ext>
                </a:extLst>
              </a:tr>
              <a:tr h="42991">
                <a:tc vMerge="1">
                  <a:txBody>
                    <a:bodyPr/>
                    <a:lstStyle/>
                    <a:p>
                      <a:endParaRPr lang="en-IN"/>
                    </a:p>
                  </a:txBody>
                  <a:tcPr/>
                </a:tc>
                <a:tc vMerge="1">
                  <a:txBody>
                    <a:bodyPr/>
                    <a:lstStyle/>
                    <a:p>
                      <a:endParaRPr lang="en-IN"/>
                    </a:p>
                  </a:txBody>
                  <a:tcPr/>
                </a:tc>
                <a:tc>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March 2019</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March 2020</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March 2021</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51140216"/>
                  </a:ext>
                </a:extLst>
              </a:tr>
              <a:tr h="85982">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1.</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latin typeface="Bookman Old Style" pitchFamily="18" charset="0"/>
                        </a:rPr>
                        <a:t>Aizawl</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27.97</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25.00</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25.99</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2396950037"/>
                  </a:ext>
                </a:extLst>
              </a:tr>
              <a:tr h="56138">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2.</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latin typeface="Bookman Old Style" pitchFamily="18" charset="0"/>
                        </a:rPr>
                        <a:t>Champhai</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19.09</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5.57</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13.52</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2987584592"/>
                  </a:ext>
                </a:extLst>
              </a:tr>
              <a:tr h="97732">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3.</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latin typeface="Bookman Old Style" pitchFamily="18" charset="0"/>
                        </a:rPr>
                        <a:t>Hnahthial</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0.00</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14.05</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14.05</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3913979745"/>
                  </a:ext>
                </a:extLst>
              </a:tr>
              <a:tr h="67888">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4.</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latin typeface="Bookman Old Style" pitchFamily="18" charset="0"/>
                        </a:rPr>
                        <a:t>Khawzawl</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0.00</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19.24</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16.49</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163589205"/>
                  </a:ext>
                </a:extLst>
              </a:tr>
              <a:tr h="109482">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5.</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latin typeface="Bookman Old Style" pitchFamily="18" charset="0"/>
                        </a:rPr>
                        <a:t>Kolasib</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22.63</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19.06</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20.25</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3022998436"/>
                  </a:ext>
                </a:extLst>
              </a:tr>
              <a:tr h="79638">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6.</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latin typeface="Bookman Old Style" pitchFamily="18" charset="0"/>
                        </a:rPr>
                        <a:t>Lawngtlai</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11.03</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10.18</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10.18</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510161638"/>
                  </a:ext>
                </a:extLst>
              </a:tr>
              <a:tr h="121232">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7.</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latin typeface="Bookman Old Style" pitchFamily="18" charset="0"/>
                        </a:rPr>
                        <a:t>Lunglei</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16.22</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5.84</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12.33</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942577602"/>
                  </a:ext>
                </a:extLst>
              </a:tr>
              <a:tr h="91388">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8.</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latin typeface="Bookman Old Style" pitchFamily="18" charset="0"/>
                        </a:rPr>
                        <a:t>Mamit</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10.49</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10.49</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12.83</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631417808"/>
                  </a:ext>
                </a:extLst>
              </a:tr>
              <a:tr h="132982">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9.</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latin typeface="Bookman Old Style" pitchFamily="18" charset="0"/>
                        </a:rPr>
                        <a:t>Saiha</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13.10</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11.46</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11.46</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2784604915"/>
                  </a:ext>
                </a:extLst>
              </a:tr>
              <a:tr h="103138">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10</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a:solidFill>
                            <a:schemeClr val="tx1">
                              <a:lumMod val="95000"/>
                              <a:lumOff val="5000"/>
                            </a:schemeClr>
                          </a:solidFill>
                          <a:effectLst/>
                          <a:latin typeface="Bookman Old Style" pitchFamily="18" charset="0"/>
                        </a:rPr>
                        <a:t>Saitual</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0.00</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11.86</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15.82</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587969942"/>
                  </a:ext>
                </a:extLst>
              </a:tr>
              <a:tr h="73294">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11</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a:solidFill>
                            <a:schemeClr val="tx1">
                              <a:lumMod val="95000"/>
                              <a:lumOff val="5000"/>
                            </a:schemeClr>
                          </a:solidFill>
                          <a:effectLst/>
                          <a:latin typeface="Bookman Old Style" pitchFamily="18" charset="0"/>
                        </a:rPr>
                        <a:t>Serchhip</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24.66</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6.17</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21.58</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527473635"/>
                  </a:ext>
                </a:extLst>
              </a:tr>
              <a:tr h="0">
                <a:tc rowSpan="2">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Sl. No.</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rowSpan="2">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State</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3">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No. of Bank Branches per One </a:t>
                      </a:r>
                      <a:r>
                        <a:rPr lang="en-IN" sz="1100" b="1" dirty="0" err="1">
                          <a:solidFill>
                            <a:schemeClr val="tx1">
                              <a:lumMod val="95000"/>
                              <a:lumOff val="5000"/>
                            </a:schemeClr>
                          </a:solidFill>
                          <a:effectLst/>
                          <a:latin typeface="Bookman Old Style" pitchFamily="18" charset="0"/>
                        </a:rPr>
                        <a:t>Lakh</a:t>
                      </a:r>
                      <a:r>
                        <a:rPr lang="en-IN" sz="1100" b="1" dirty="0">
                          <a:solidFill>
                            <a:schemeClr val="tx1">
                              <a:lumMod val="95000"/>
                              <a:lumOff val="5000"/>
                            </a:schemeClr>
                          </a:solidFill>
                          <a:effectLst/>
                          <a:latin typeface="Bookman Old Style" pitchFamily="18" charset="0"/>
                        </a:rPr>
                        <a:t> Population</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IN"/>
                    </a:p>
                  </a:txBody>
                  <a:tcPr/>
                </a:tc>
                <a:tc hMerge="1">
                  <a:txBody>
                    <a:bodyPr/>
                    <a:lstStyle/>
                    <a:p>
                      <a:endParaRPr lang="en-IN"/>
                    </a:p>
                  </a:txBody>
                  <a:tcPr/>
                </a:tc>
                <a:extLst>
                  <a:ext uri="{0D108BD9-81ED-4DB2-BD59-A6C34878D82A}">
                    <a16:rowId xmlns="" xmlns:a16="http://schemas.microsoft.com/office/drawing/2014/main" val="3436408830"/>
                  </a:ext>
                </a:extLst>
              </a:tr>
              <a:tr h="73360">
                <a:tc vMerge="1">
                  <a:txBody>
                    <a:bodyPr/>
                    <a:lstStyle/>
                    <a:p>
                      <a:endParaRPr lang="en-IN"/>
                    </a:p>
                  </a:txBody>
                  <a:tcPr/>
                </a:tc>
                <a:tc vMerge="1">
                  <a:txBody>
                    <a:bodyPr/>
                    <a:lstStyle/>
                    <a:p>
                      <a:endParaRPr lang="en-IN"/>
                    </a:p>
                  </a:txBody>
                  <a:tcPr/>
                </a:tc>
                <a:tc>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March 2019</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March 2020</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March 2021</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2315936137"/>
                  </a:ext>
                </a:extLst>
              </a:tr>
              <a:tr h="0">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1.</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a:solidFill>
                            <a:schemeClr val="tx1">
                              <a:lumMod val="95000"/>
                              <a:lumOff val="5000"/>
                            </a:schemeClr>
                          </a:solidFill>
                          <a:effectLst/>
                          <a:latin typeface="Bookman Old Style" pitchFamily="18" charset="0"/>
                        </a:rPr>
                        <a:t>Mizoram</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18.72</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15.01</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18.14</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3950462577"/>
                  </a:ext>
                </a:extLst>
              </a:tr>
            </a:tbl>
          </a:graphicData>
        </a:graphic>
      </p:graphicFrame>
    </p:spTree>
    <p:extLst>
      <p:ext uri="{BB962C8B-B14F-4D97-AF65-F5344CB8AC3E}">
        <p14:creationId xmlns="" xmlns:p14="http://schemas.microsoft.com/office/powerpoint/2010/main" val="25506175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 xmlns:a16="http://schemas.microsoft.com/office/drawing/2014/main" id="{6E26825A-E299-4D9E-ADAA-77CA996E9933}"/>
              </a:ext>
            </a:extLst>
          </p:cNvPr>
          <p:cNvGraphicFramePr>
            <a:graphicFrameLocks noGrp="1"/>
          </p:cNvGraphicFramePr>
          <p:nvPr>
            <p:extLst>
              <p:ext uri="{D42A27DB-BD31-4B8C-83A1-F6EECF244321}">
                <p14:modId xmlns="" xmlns:p14="http://schemas.microsoft.com/office/powerpoint/2010/main" val="2509999160"/>
              </p:ext>
            </p:extLst>
          </p:nvPr>
        </p:nvGraphicFramePr>
        <p:xfrm>
          <a:off x="1142977" y="357172"/>
          <a:ext cx="7286675" cy="2757932"/>
        </p:xfrm>
        <a:graphic>
          <a:graphicData uri="http://schemas.openxmlformats.org/drawingml/2006/table">
            <a:tbl>
              <a:tblPr firstRow="1" firstCol="1" bandRow="1">
                <a:tableStyleId>{5C22544A-7EE6-4342-B048-85BDC9FD1C3A}</a:tableStyleId>
              </a:tblPr>
              <a:tblGrid>
                <a:gridCol w="714379">
                  <a:extLst>
                    <a:ext uri="{9D8B030D-6E8A-4147-A177-3AD203B41FA5}">
                      <a16:colId xmlns="" xmlns:a16="http://schemas.microsoft.com/office/drawing/2014/main" val="3125051355"/>
                    </a:ext>
                  </a:extLst>
                </a:gridCol>
                <a:gridCol w="1571636">
                  <a:extLst>
                    <a:ext uri="{9D8B030D-6E8A-4147-A177-3AD203B41FA5}">
                      <a16:colId xmlns="" xmlns:a16="http://schemas.microsoft.com/office/drawing/2014/main" val="2804034597"/>
                    </a:ext>
                  </a:extLst>
                </a:gridCol>
                <a:gridCol w="2056212">
                  <a:extLst>
                    <a:ext uri="{9D8B030D-6E8A-4147-A177-3AD203B41FA5}">
                      <a16:colId xmlns="" xmlns:a16="http://schemas.microsoft.com/office/drawing/2014/main" val="879411818"/>
                    </a:ext>
                  </a:extLst>
                </a:gridCol>
                <a:gridCol w="1472224">
                  <a:extLst>
                    <a:ext uri="{9D8B030D-6E8A-4147-A177-3AD203B41FA5}">
                      <a16:colId xmlns="" xmlns:a16="http://schemas.microsoft.com/office/drawing/2014/main" val="3362658916"/>
                    </a:ext>
                  </a:extLst>
                </a:gridCol>
                <a:gridCol w="1472224">
                  <a:extLst>
                    <a:ext uri="{9D8B030D-6E8A-4147-A177-3AD203B41FA5}">
                      <a16:colId xmlns="" xmlns:a16="http://schemas.microsoft.com/office/drawing/2014/main" val="1503307253"/>
                    </a:ext>
                  </a:extLst>
                </a:gridCol>
              </a:tblGrid>
              <a:tr h="71438">
                <a:tc rowSpan="2">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Sl. No.</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rowSpan="2">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District</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3">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No. of BC Outlets per One </a:t>
                      </a:r>
                      <a:r>
                        <a:rPr lang="en-IN" sz="1100" dirty="0" err="1">
                          <a:solidFill>
                            <a:schemeClr val="tx1">
                              <a:lumMod val="95000"/>
                              <a:lumOff val="5000"/>
                            </a:schemeClr>
                          </a:solidFill>
                          <a:effectLst/>
                          <a:latin typeface="Bookman Old Style" pitchFamily="18" charset="0"/>
                        </a:rPr>
                        <a:t>Lakh</a:t>
                      </a:r>
                      <a:r>
                        <a:rPr lang="en-IN" sz="1100" dirty="0">
                          <a:solidFill>
                            <a:schemeClr val="tx1">
                              <a:lumMod val="95000"/>
                              <a:lumOff val="5000"/>
                            </a:schemeClr>
                          </a:solidFill>
                          <a:effectLst/>
                          <a:latin typeface="Bookman Old Style" pitchFamily="18" charset="0"/>
                        </a:rPr>
                        <a:t> Population</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IN"/>
                    </a:p>
                  </a:txBody>
                  <a:tcPr/>
                </a:tc>
                <a:tc hMerge="1">
                  <a:txBody>
                    <a:bodyPr/>
                    <a:lstStyle/>
                    <a:p>
                      <a:endParaRPr lang="en-IN"/>
                    </a:p>
                  </a:txBody>
                  <a:tcPr/>
                </a:tc>
                <a:extLst>
                  <a:ext uri="{0D108BD9-81ED-4DB2-BD59-A6C34878D82A}">
                    <a16:rowId xmlns="" xmlns:a16="http://schemas.microsoft.com/office/drawing/2014/main" val="961159227"/>
                  </a:ext>
                </a:extLst>
              </a:tr>
              <a:tr h="0">
                <a:tc vMerge="1">
                  <a:txBody>
                    <a:bodyPr/>
                    <a:lstStyle/>
                    <a:p>
                      <a:endParaRPr lang="en-IN"/>
                    </a:p>
                  </a:txBody>
                  <a:tcPr/>
                </a:tc>
                <a:tc vMerge="1">
                  <a:txBody>
                    <a:bodyPr/>
                    <a:lstStyle/>
                    <a:p>
                      <a:endParaRPr lang="en-IN"/>
                    </a:p>
                  </a:txBody>
                  <a:tcPr/>
                </a:tc>
                <a:tc>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March 2019</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March 2020</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March 2021</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4180460066"/>
                  </a:ext>
                </a:extLst>
              </a:tr>
              <a:tr h="69027">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1.</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latin typeface="Bookman Old Style" pitchFamily="18" charset="0"/>
                        </a:rPr>
                        <a:t>Aizawl</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3.46</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3.46</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9.90</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2018569934"/>
                  </a:ext>
                </a:extLst>
              </a:tr>
              <a:tr h="117351">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2.</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latin typeface="Bookman Old Style" pitchFamily="18" charset="0"/>
                        </a:rPr>
                        <a:t>Champhai</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9.54</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0.80</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12.72</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3288866778"/>
                  </a:ext>
                </a:extLst>
              </a:tr>
              <a:tr h="85030">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3.</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latin typeface="Bookman Old Style" pitchFamily="18" charset="0"/>
                        </a:rPr>
                        <a:t>Hnahthial</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0.00</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0.00</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7.03</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549398087"/>
                  </a:ext>
                </a:extLst>
              </a:tr>
              <a:tr h="52709">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4.</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latin typeface="Bookman Old Style" pitchFamily="18" charset="0"/>
                        </a:rPr>
                        <a:t>Khawzawl</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0.00</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0.00</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21.99</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4230673995"/>
                  </a:ext>
                </a:extLst>
              </a:tr>
              <a:tr h="91826">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5.</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latin typeface="Bookman Old Style" pitchFamily="18" charset="0"/>
                        </a:rPr>
                        <a:t>Kolasib</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14.29</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14.29</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22.63</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3864885361"/>
                  </a:ext>
                </a:extLst>
              </a:tr>
              <a:tr h="59505">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6.</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latin typeface="Bookman Old Style" pitchFamily="18" charset="0"/>
                        </a:rPr>
                        <a:t>Lawngtlai</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19.51</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19.51</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28.84</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526586835"/>
                  </a:ext>
                </a:extLst>
              </a:tr>
              <a:tr h="98622">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7.</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latin typeface="Bookman Old Style" pitchFamily="18" charset="0"/>
                        </a:rPr>
                        <a:t>Lunglei</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12.33</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3.89</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13.63</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526874948"/>
                  </a:ext>
                </a:extLst>
              </a:tr>
              <a:tr h="66301">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8.</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latin typeface="Bookman Old Style" pitchFamily="18" charset="0"/>
                        </a:rPr>
                        <a:t>Mamit</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10.49</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10.49</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19.82</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3567624637"/>
                  </a:ext>
                </a:extLst>
              </a:tr>
              <a:tr h="105418">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9.</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latin typeface="Bookman Old Style" pitchFamily="18" charset="0"/>
                        </a:rPr>
                        <a:t>Saiha</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3.28</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3.28</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18.02</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461863377"/>
                  </a:ext>
                </a:extLst>
              </a:tr>
              <a:tr h="73097">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10.</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latin typeface="Bookman Old Style" pitchFamily="18" charset="0"/>
                        </a:rPr>
                        <a:t>Saitual</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0.00</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0.00</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13.84</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393529366"/>
                  </a:ext>
                </a:extLst>
              </a:tr>
              <a:tr h="40776">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11.</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latin typeface="Bookman Old Style" pitchFamily="18" charset="0"/>
                        </a:rPr>
                        <a:t>Serchhip</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15.41</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0.00</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20.04</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583402325"/>
                  </a:ext>
                </a:extLst>
              </a:tr>
              <a:tr h="0">
                <a:tc rowSpan="2">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Sl. No.</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rowSpan="2">
                  <a:txBody>
                    <a:bodyPr/>
                    <a:lstStyle/>
                    <a:p>
                      <a:pPr algn="just">
                        <a:lnSpc>
                          <a:spcPct val="110000"/>
                        </a:lnSpc>
                        <a:spcAft>
                          <a:spcPts val="800"/>
                        </a:spcAft>
                      </a:pPr>
                      <a:r>
                        <a:rPr lang="en-IN" sz="1100" b="1" dirty="0">
                          <a:solidFill>
                            <a:schemeClr val="tx1">
                              <a:lumMod val="95000"/>
                              <a:lumOff val="5000"/>
                            </a:schemeClr>
                          </a:solidFill>
                          <a:effectLst/>
                          <a:latin typeface="Bookman Old Style" pitchFamily="18" charset="0"/>
                        </a:rPr>
                        <a:t>State</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3">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No. of BC Outlets per One </a:t>
                      </a:r>
                      <a:r>
                        <a:rPr lang="en-IN" sz="1100" b="1" dirty="0" err="1">
                          <a:solidFill>
                            <a:schemeClr val="tx1">
                              <a:lumMod val="95000"/>
                              <a:lumOff val="5000"/>
                            </a:schemeClr>
                          </a:solidFill>
                          <a:effectLst/>
                          <a:latin typeface="Bookman Old Style" pitchFamily="18" charset="0"/>
                        </a:rPr>
                        <a:t>Lakh</a:t>
                      </a:r>
                      <a:r>
                        <a:rPr lang="en-IN" sz="1100" b="1" dirty="0">
                          <a:solidFill>
                            <a:schemeClr val="tx1">
                              <a:lumMod val="95000"/>
                              <a:lumOff val="5000"/>
                            </a:schemeClr>
                          </a:solidFill>
                          <a:effectLst/>
                          <a:latin typeface="Bookman Old Style" pitchFamily="18" charset="0"/>
                        </a:rPr>
                        <a:t> Population</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IN"/>
                    </a:p>
                  </a:txBody>
                  <a:tcPr/>
                </a:tc>
                <a:tc hMerge="1">
                  <a:txBody>
                    <a:bodyPr/>
                    <a:lstStyle/>
                    <a:p>
                      <a:endParaRPr lang="en-IN"/>
                    </a:p>
                  </a:txBody>
                  <a:tcPr/>
                </a:tc>
                <a:extLst>
                  <a:ext uri="{0D108BD9-81ED-4DB2-BD59-A6C34878D82A}">
                    <a16:rowId xmlns="" xmlns:a16="http://schemas.microsoft.com/office/drawing/2014/main" val="1031121464"/>
                  </a:ext>
                </a:extLst>
              </a:tr>
              <a:tr h="47572">
                <a:tc vMerge="1">
                  <a:txBody>
                    <a:bodyPr/>
                    <a:lstStyle/>
                    <a:p>
                      <a:endParaRPr lang="en-IN"/>
                    </a:p>
                  </a:txBody>
                  <a:tcPr/>
                </a:tc>
                <a:tc vMerge="1">
                  <a:txBody>
                    <a:bodyPr/>
                    <a:lstStyle/>
                    <a:p>
                      <a:endParaRPr lang="en-IN"/>
                    </a:p>
                  </a:txBody>
                  <a:tcPr/>
                </a:tc>
                <a:tc>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March 2019</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March 2020</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March 2021</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376666364"/>
                  </a:ext>
                </a:extLst>
              </a:tr>
              <a:tr h="0">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1.</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a:solidFill>
                            <a:schemeClr val="tx1">
                              <a:lumMod val="95000"/>
                              <a:lumOff val="5000"/>
                            </a:schemeClr>
                          </a:solidFill>
                          <a:effectLst/>
                          <a:latin typeface="Bookman Old Style" pitchFamily="18" charset="0"/>
                        </a:rPr>
                        <a:t>Mizoram</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8.33</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5.52</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15.50</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2894380081"/>
                  </a:ext>
                </a:extLst>
              </a:tr>
            </a:tbl>
          </a:graphicData>
        </a:graphic>
      </p:graphicFrame>
      <p:sp>
        <p:nvSpPr>
          <p:cNvPr id="6" name="TextBox 5">
            <a:extLst>
              <a:ext uri="{FF2B5EF4-FFF2-40B4-BE49-F238E27FC236}">
                <a16:creationId xmlns="" xmlns:a16="http://schemas.microsoft.com/office/drawing/2014/main" id="{AE0A3CA2-5B64-46F3-AD7B-41F2332676D8}"/>
              </a:ext>
            </a:extLst>
          </p:cNvPr>
          <p:cNvSpPr txBox="1"/>
          <p:nvPr/>
        </p:nvSpPr>
        <p:spPr>
          <a:xfrm>
            <a:off x="285720" y="71420"/>
            <a:ext cx="8458200" cy="267830"/>
          </a:xfrm>
          <a:prstGeom prst="rect">
            <a:avLst/>
          </a:prstGeom>
          <a:noFill/>
        </p:spPr>
        <p:txBody>
          <a:bodyPr wrap="square">
            <a:spAutoFit/>
          </a:bodyPr>
          <a:lstStyle/>
          <a:p>
            <a:pPr marL="742950" lvl="1" indent="-285750" algn="just">
              <a:lnSpc>
                <a:spcPct val="110000"/>
              </a:lnSpc>
              <a:spcAft>
                <a:spcPts val="800"/>
              </a:spcAft>
              <a:buFont typeface="+mj-lt"/>
              <a:buAutoNum type="romanLcPeriod" startAt="2"/>
            </a:pPr>
            <a:r>
              <a:rPr lang="en-US" sz="1100" b="1" dirty="0">
                <a:effectLst/>
                <a:latin typeface="Bookman Old Style" pitchFamily="18" charset="0"/>
                <a:ea typeface="Calibri" panose="020F0502020204030204" pitchFamily="34" charset="0"/>
                <a:cs typeface="Arial" panose="020B0604020202020204" pitchFamily="34" charset="0"/>
              </a:rPr>
              <a:t>Number of BC Outlets per One Lakh Population</a:t>
            </a:r>
            <a:endParaRPr lang="en-IN" sz="1100" b="1" dirty="0">
              <a:effectLst/>
              <a:latin typeface="Bookman Old Style" pitchFamily="18"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 xmlns:a16="http://schemas.microsoft.com/office/drawing/2014/main" id="{AE0A3CA2-5B64-46F3-AD7B-41F2332676D8}"/>
              </a:ext>
            </a:extLst>
          </p:cNvPr>
          <p:cNvSpPr txBox="1"/>
          <p:nvPr/>
        </p:nvSpPr>
        <p:spPr>
          <a:xfrm>
            <a:off x="500034" y="3286130"/>
            <a:ext cx="8458200" cy="556755"/>
          </a:xfrm>
          <a:prstGeom prst="rect">
            <a:avLst/>
          </a:prstGeom>
          <a:noFill/>
        </p:spPr>
        <p:txBody>
          <a:bodyPr wrap="square">
            <a:spAutoFit/>
          </a:bodyPr>
          <a:lstStyle/>
          <a:p>
            <a:pPr marL="342900" lvl="0" indent="-342900" algn="just">
              <a:lnSpc>
                <a:spcPct val="110000"/>
              </a:lnSpc>
              <a:spcAft>
                <a:spcPts val="800"/>
              </a:spcAft>
              <a:buFont typeface="+mj-lt"/>
              <a:buAutoNum type="alphaLcParenR" startAt="2"/>
            </a:pPr>
            <a:r>
              <a:rPr lang="en-US" sz="1100" b="1" dirty="0">
                <a:effectLst/>
                <a:latin typeface="Bookman Old Style" pitchFamily="18" charset="0"/>
                <a:ea typeface="Calibri" panose="020F0502020204030204" pitchFamily="34" charset="0"/>
                <a:cs typeface="Arial" panose="020B0604020202020204" pitchFamily="34" charset="0"/>
              </a:rPr>
              <a:t>Digital Access Indicators</a:t>
            </a:r>
            <a:endParaRPr lang="en-IN" sz="1100" dirty="0">
              <a:effectLst/>
              <a:latin typeface="Bookman Old Style" pitchFamily="18" charset="0"/>
              <a:ea typeface="Calibri" panose="020F0502020204030204" pitchFamily="34" charset="0"/>
              <a:cs typeface="Arial" panose="020B0604020202020204" pitchFamily="34" charset="0"/>
            </a:endParaRPr>
          </a:p>
          <a:p>
            <a:pPr marL="742950" lvl="1" indent="-285750" algn="just">
              <a:lnSpc>
                <a:spcPct val="110000"/>
              </a:lnSpc>
              <a:spcAft>
                <a:spcPts val="800"/>
              </a:spcAft>
              <a:buFont typeface="+mj-lt"/>
              <a:buAutoNum type="romanLcPeriod"/>
            </a:pPr>
            <a:r>
              <a:rPr lang="en-US" sz="1100" dirty="0">
                <a:effectLst/>
                <a:latin typeface="Bookman Old Style" pitchFamily="18" charset="0"/>
                <a:ea typeface="Calibri" panose="020F0502020204030204" pitchFamily="34" charset="0"/>
                <a:cs typeface="Arial" panose="020B0604020202020204" pitchFamily="34" charset="0"/>
              </a:rPr>
              <a:t>Number of ATM cum Debit Card</a:t>
            </a:r>
            <a:r>
              <a:rPr lang="en-US" sz="1100" dirty="0">
                <a:effectLst/>
                <a:latin typeface="Century Gothic" panose="020B0502020202020204" pitchFamily="34" charset="0"/>
                <a:ea typeface="Calibri" panose="020F0502020204030204" pitchFamily="34" charset="0"/>
                <a:cs typeface="Arial" panose="020B0604020202020204" pitchFamily="34" charset="0"/>
              </a:rPr>
              <a:t>s</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5" name="Table 4">
            <a:extLst>
              <a:ext uri="{FF2B5EF4-FFF2-40B4-BE49-F238E27FC236}">
                <a16:creationId xmlns="" xmlns:a16="http://schemas.microsoft.com/office/drawing/2014/main" id="{9D9BF815-D7A1-4E5C-ADD0-418E4F21C69A}"/>
              </a:ext>
            </a:extLst>
          </p:cNvPr>
          <p:cNvGraphicFramePr>
            <a:graphicFrameLocks noGrp="1"/>
          </p:cNvGraphicFramePr>
          <p:nvPr>
            <p:extLst>
              <p:ext uri="{D42A27DB-BD31-4B8C-83A1-F6EECF244321}">
                <p14:modId xmlns="" xmlns:p14="http://schemas.microsoft.com/office/powerpoint/2010/main" val="1240781100"/>
              </p:ext>
            </p:extLst>
          </p:nvPr>
        </p:nvGraphicFramePr>
        <p:xfrm>
          <a:off x="1071538" y="3929072"/>
          <a:ext cx="7429552" cy="553212"/>
        </p:xfrm>
        <a:graphic>
          <a:graphicData uri="http://schemas.openxmlformats.org/drawingml/2006/table">
            <a:tbl>
              <a:tblPr firstRow="1" firstCol="1" bandRow="1">
                <a:tableStyleId>{5C22544A-7EE6-4342-B048-85BDC9FD1C3A}</a:tableStyleId>
              </a:tblPr>
              <a:tblGrid>
                <a:gridCol w="1500317">
                  <a:extLst>
                    <a:ext uri="{9D8B030D-6E8A-4147-A177-3AD203B41FA5}">
                      <a16:colId xmlns="" xmlns:a16="http://schemas.microsoft.com/office/drawing/2014/main" val="2963173654"/>
                    </a:ext>
                  </a:extLst>
                </a:gridCol>
                <a:gridCol w="1426734">
                  <a:extLst>
                    <a:ext uri="{9D8B030D-6E8A-4147-A177-3AD203B41FA5}">
                      <a16:colId xmlns="" xmlns:a16="http://schemas.microsoft.com/office/drawing/2014/main" val="3243917104"/>
                    </a:ext>
                  </a:extLst>
                </a:gridCol>
                <a:gridCol w="1500317">
                  <a:extLst>
                    <a:ext uri="{9D8B030D-6E8A-4147-A177-3AD203B41FA5}">
                      <a16:colId xmlns="" xmlns:a16="http://schemas.microsoft.com/office/drawing/2014/main" val="2240012384"/>
                    </a:ext>
                  </a:extLst>
                </a:gridCol>
                <a:gridCol w="1501092">
                  <a:extLst>
                    <a:ext uri="{9D8B030D-6E8A-4147-A177-3AD203B41FA5}">
                      <a16:colId xmlns="" xmlns:a16="http://schemas.microsoft.com/office/drawing/2014/main" val="844567295"/>
                    </a:ext>
                  </a:extLst>
                </a:gridCol>
                <a:gridCol w="1501092">
                  <a:extLst>
                    <a:ext uri="{9D8B030D-6E8A-4147-A177-3AD203B41FA5}">
                      <a16:colId xmlns="" xmlns:a16="http://schemas.microsoft.com/office/drawing/2014/main" val="1734953007"/>
                    </a:ext>
                  </a:extLst>
                </a:gridCol>
              </a:tblGrid>
              <a:tr h="0">
                <a:tc rowSpan="2">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Sl. No.</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rowSpan="2">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District</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3">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Number of ATM cum Debit Cards</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IN"/>
                    </a:p>
                  </a:txBody>
                  <a:tcPr/>
                </a:tc>
                <a:tc hMerge="1">
                  <a:txBody>
                    <a:bodyPr/>
                    <a:lstStyle/>
                    <a:p>
                      <a:endParaRPr lang="en-IN"/>
                    </a:p>
                  </a:txBody>
                  <a:tcPr/>
                </a:tc>
                <a:extLst>
                  <a:ext uri="{0D108BD9-81ED-4DB2-BD59-A6C34878D82A}">
                    <a16:rowId xmlns="" xmlns:a16="http://schemas.microsoft.com/office/drawing/2014/main" val="2274263737"/>
                  </a:ext>
                </a:extLst>
              </a:tr>
              <a:tr h="0">
                <a:tc vMerge="1">
                  <a:txBody>
                    <a:bodyPr/>
                    <a:lstStyle/>
                    <a:p>
                      <a:endParaRPr lang="en-IN"/>
                    </a:p>
                  </a:txBody>
                  <a:tcPr/>
                </a:tc>
                <a:tc vMerge="1">
                  <a:txBody>
                    <a:bodyPr/>
                    <a:lstStyle/>
                    <a:p>
                      <a:endParaRPr lang="en-IN"/>
                    </a:p>
                  </a:txBody>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March 2019</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March 2020</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March 2021</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2941389543"/>
                  </a:ext>
                </a:extLst>
              </a:tr>
              <a:tr h="0">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1.</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Aizawl</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202306</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295023</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52242293"/>
                  </a:ext>
                </a:extLst>
              </a:tr>
            </a:tbl>
          </a:graphicData>
        </a:graphic>
      </p:graphicFrame>
    </p:spTree>
    <p:extLst>
      <p:ext uri="{BB962C8B-B14F-4D97-AF65-F5344CB8AC3E}">
        <p14:creationId xmlns="" xmlns:p14="http://schemas.microsoft.com/office/powerpoint/2010/main" val="31196001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 xmlns:a16="http://schemas.microsoft.com/office/drawing/2014/main" id="{10A6B0CC-3DD7-41B3-BC35-94440A243135}"/>
              </a:ext>
            </a:extLst>
          </p:cNvPr>
          <p:cNvSpPr txBox="1"/>
          <p:nvPr/>
        </p:nvSpPr>
        <p:spPr>
          <a:xfrm>
            <a:off x="500034" y="142858"/>
            <a:ext cx="8501122" cy="278538"/>
          </a:xfrm>
          <a:prstGeom prst="rect">
            <a:avLst/>
          </a:prstGeom>
          <a:noFill/>
        </p:spPr>
        <p:txBody>
          <a:bodyPr wrap="square">
            <a:spAutoFit/>
          </a:bodyPr>
          <a:lstStyle/>
          <a:p>
            <a:pPr marL="715963" lvl="1" indent="-269875" algn="just">
              <a:lnSpc>
                <a:spcPct val="110000"/>
              </a:lnSpc>
              <a:spcAft>
                <a:spcPts val="800"/>
              </a:spcAft>
              <a:buFont typeface="+mj-lt"/>
              <a:buAutoNum type="romanLcPeriod" startAt="2"/>
            </a:pPr>
            <a:r>
              <a:rPr lang="en-US" sz="1100" dirty="0">
                <a:effectLst/>
                <a:latin typeface="Century Gothic" panose="020B0502020202020204" pitchFamily="34" charset="0"/>
                <a:ea typeface="Calibri" panose="020F0502020204030204" pitchFamily="34" charset="0"/>
                <a:cs typeface="Arial" panose="020B0604020202020204" pitchFamily="34" charset="0"/>
              </a:rPr>
              <a:t>Number of Internet Banking Subscribers</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1" name="Table 10">
            <a:extLst>
              <a:ext uri="{FF2B5EF4-FFF2-40B4-BE49-F238E27FC236}">
                <a16:creationId xmlns="" xmlns:a16="http://schemas.microsoft.com/office/drawing/2014/main" id="{3E1A9D46-D748-496B-A472-36EF7B405F34}"/>
              </a:ext>
            </a:extLst>
          </p:cNvPr>
          <p:cNvGraphicFramePr>
            <a:graphicFrameLocks noGrp="1"/>
          </p:cNvGraphicFramePr>
          <p:nvPr>
            <p:extLst>
              <p:ext uri="{D42A27DB-BD31-4B8C-83A1-F6EECF244321}">
                <p14:modId xmlns="" xmlns:p14="http://schemas.microsoft.com/office/powerpoint/2010/main" val="4045037553"/>
              </p:ext>
            </p:extLst>
          </p:nvPr>
        </p:nvGraphicFramePr>
        <p:xfrm>
          <a:off x="1285852" y="428610"/>
          <a:ext cx="7215238" cy="553212"/>
        </p:xfrm>
        <a:graphic>
          <a:graphicData uri="http://schemas.openxmlformats.org/drawingml/2006/table">
            <a:tbl>
              <a:tblPr firstRow="1" firstCol="1" bandRow="1">
                <a:tableStyleId>{5C22544A-7EE6-4342-B048-85BDC9FD1C3A}</a:tableStyleId>
              </a:tblPr>
              <a:tblGrid>
                <a:gridCol w="714380">
                  <a:extLst>
                    <a:ext uri="{9D8B030D-6E8A-4147-A177-3AD203B41FA5}">
                      <a16:colId xmlns="" xmlns:a16="http://schemas.microsoft.com/office/drawing/2014/main" val="4082080078"/>
                    </a:ext>
                  </a:extLst>
                </a:gridCol>
                <a:gridCol w="1714512">
                  <a:extLst>
                    <a:ext uri="{9D8B030D-6E8A-4147-A177-3AD203B41FA5}">
                      <a16:colId xmlns="" xmlns:a16="http://schemas.microsoft.com/office/drawing/2014/main" val="236472332"/>
                    </a:ext>
                  </a:extLst>
                </a:gridCol>
                <a:gridCol w="1870764">
                  <a:extLst>
                    <a:ext uri="{9D8B030D-6E8A-4147-A177-3AD203B41FA5}">
                      <a16:colId xmlns="" xmlns:a16="http://schemas.microsoft.com/office/drawing/2014/main" val="3089355433"/>
                    </a:ext>
                  </a:extLst>
                </a:gridCol>
                <a:gridCol w="1457791">
                  <a:extLst>
                    <a:ext uri="{9D8B030D-6E8A-4147-A177-3AD203B41FA5}">
                      <a16:colId xmlns="" xmlns:a16="http://schemas.microsoft.com/office/drawing/2014/main" val="2043547803"/>
                    </a:ext>
                  </a:extLst>
                </a:gridCol>
                <a:gridCol w="1457791">
                  <a:extLst>
                    <a:ext uri="{9D8B030D-6E8A-4147-A177-3AD203B41FA5}">
                      <a16:colId xmlns="" xmlns:a16="http://schemas.microsoft.com/office/drawing/2014/main" val="2766141213"/>
                    </a:ext>
                  </a:extLst>
                </a:gridCol>
              </a:tblGrid>
              <a:tr h="0">
                <a:tc rowSpan="2">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Sl. No.</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rowSpan="2">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District</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3">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Number of Internet Banking Subscribers</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IN"/>
                    </a:p>
                  </a:txBody>
                  <a:tcPr/>
                </a:tc>
                <a:tc hMerge="1">
                  <a:txBody>
                    <a:bodyPr/>
                    <a:lstStyle/>
                    <a:p>
                      <a:endParaRPr lang="en-IN"/>
                    </a:p>
                  </a:txBody>
                  <a:tcPr/>
                </a:tc>
                <a:extLst>
                  <a:ext uri="{0D108BD9-81ED-4DB2-BD59-A6C34878D82A}">
                    <a16:rowId xmlns="" xmlns:a16="http://schemas.microsoft.com/office/drawing/2014/main" val="3169116002"/>
                  </a:ext>
                </a:extLst>
              </a:tr>
              <a:tr h="0">
                <a:tc vMerge="1">
                  <a:txBody>
                    <a:bodyPr/>
                    <a:lstStyle/>
                    <a:p>
                      <a:endParaRPr lang="en-IN"/>
                    </a:p>
                  </a:txBody>
                  <a:tcPr/>
                </a:tc>
                <a:tc vMerge="1">
                  <a:txBody>
                    <a:bodyPr/>
                    <a:lstStyle/>
                    <a:p>
                      <a:endParaRPr lang="en-IN"/>
                    </a:p>
                  </a:txBody>
                  <a:tcPr/>
                </a:tc>
                <a:tc>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March 2019</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March 2020 </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March 2021</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945533900"/>
                  </a:ext>
                </a:extLst>
              </a:tr>
              <a:tr h="0">
                <a:tc>
                  <a:txBody>
                    <a:bodyPr/>
                    <a:lstStyle/>
                    <a:p>
                      <a:pPr algn="just">
                        <a:lnSpc>
                          <a:spcPct val="110000"/>
                        </a:lnSpc>
                        <a:spcAft>
                          <a:spcPts val="800"/>
                        </a:spcAft>
                      </a:pPr>
                      <a:r>
                        <a:rPr lang="en-IN" sz="1100" dirty="0">
                          <a:solidFill>
                            <a:schemeClr val="tx1">
                              <a:lumMod val="95000"/>
                              <a:lumOff val="5000"/>
                            </a:schemeClr>
                          </a:solidFill>
                          <a:effectLst/>
                          <a:latin typeface="Bookman Old Style" pitchFamily="18" charset="0"/>
                        </a:rPr>
                        <a:t>1.</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latin typeface="Bookman Old Style" pitchFamily="18" charset="0"/>
                        </a:rPr>
                        <a:t>Aizawl</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a:solidFill>
                            <a:schemeClr val="tx1">
                              <a:lumMod val="95000"/>
                              <a:lumOff val="5000"/>
                            </a:schemeClr>
                          </a:solidFill>
                          <a:effectLst/>
                          <a:latin typeface="Bookman Old Style" pitchFamily="18" charset="0"/>
                        </a:rPr>
                        <a:t>-</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a:solidFill>
                            <a:schemeClr val="tx1">
                              <a:lumMod val="95000"/>
                              <a:lumOff val="5000"/>
                            </a:schemeClr>
                          </a:solidFill>
                          <a:effectLst/>
                          <a:latin typeface="Bookman Old Style" pitchFamily="18" charset="0"/>
                        </a:rPr>
                        <a:t>-</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a:solidFill>
                            <a:schemeClr val="tx1">
                              <a:lumMod val="95000"/>
                              <a:lumOff val="5000"/>
                            </a:schemeClr>
                          </a:solidFill>
                          <a:effectLst/>
                          <a:latin typeface="Bookman Old Style" pitchFamily="18" charset="0"/>
                        </a:rPr>
                        <a:t>114382</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3614436824"/>
                  </a:ext>
                </a:extLst>
              </a:tr>
            </a:tbl>
          </a:graphicData>
        </a:graphic>
      </p:graphicFrame>
      <p:sp>
        <p:nvSpPr>
          <p:cNvPr id="13" name="TextBox 12">
            <a:extLst>
              <a:ext uri="{FF2B5EF4-FFF2-40B4-BE49-F238E27FC236}">
                <a16:creationId xmlns="" xmlns:a16="http://schemas.microsoft.com/office/drawing/2014/main" id="{2EEBFE85-5166-484A-9D1A-2513A586EDEC}"/>
              </a:ext>
            </a:extLst>
          </p:cNvPr>
          <p:cNvSpPr txBox="1"/>
          <p:nvPr/>
        </p:nvSpPr>
        <p:spPr>
          <a:xfrm>
            <a:off x="428596" y="1000114"/>
            <a:ext cx="8429684" cy="266740"/>
          </a:xfrm>
          <a:prstGeom prst="rect">
            <a:avLst/>
          </a:prstGeom>
          <a:noFill/>
        </p:spPr>
        <p:txBody>
          <a:bodyPr wrap="square">
            <a:spAutoFit/>
          </a:bodyPr>
          <a:lstStyle/>
          <a:p>
            <a:pPr marL="742950" lvl="1" indent="-285750" algn="just">
              <a:lnSpc>
                <a:spcPct val="110000"/>
              </a:lnSpc>
              <a:spcAft>
                <a:spcPts val="800"/>
              </a:spcAft>
              <a:buFont typeface="+mj-lt"/>
              <a:buAutoNum type="romanLcPeriod" startAt="3"/>
            </a:pPr>
            <a:r>
              <a:rPr lang="en-US" sz="1100" dirty="0">
                <a:effectLst/>
                <a:latin typeface="Bookman Old Style" pitchFamily="18" charset="0"/>
                <a:ea typeface="Calibri" panose="020F0502020204030204" pitchFamily="34" charset="0"/>
                <a:cs typeface="Arial" panose="020B0604020202020204" pitchFamily="34" charset="0"/>
              </a:rPr>
              <a:t>Number of Mobile Banking Subscribers</a:t>
            </a:r>
            <a:endParaRPr lang="en-IN" sz="1100" dirty="0">
              <a:effectLst/>
              <a:latin typeface="Bookman Old Style" pitchFamily="18" charset="0"/>
              <a:ea typeface="Calibri" panose="020F0502020204030204" pitchFamily="34" charset="0"/>
              <a:cs typeface="Times New Roman" panose="02020603050405020304" pitchFamily="18" charset="0"/>
            </a:endParaRPr>
          </a:p>
        </p:txBody>
      </p:sp>
      <p:graphicFrame>
        <p:nvGraphicFramePr>
          <p:cNvPr id="14" name="Table 13">
            <a:extLst>
              <a:ext uri="{FF2B5EF4-FFF2-40B4-BE49-F238E27FC236}">
                <a16:creationId xmlns="" xmlns:a16="http://schemas.microsoft.com/office/drawing/2014/main" id="{BB95DE64-9E01-42EC-889E-71B0083EAB65}"/>
              </a:ext>
            </a:extLst>
          </p:cNvPr>
          <p:cNvGraphicFramePr>
            <a:graphicFrameLocks noGrp="1"/>
          </p:cNvGraphicFramePr>
          <p:nvPr>
            <p:extLst>
              <p:ext uri="{D42A27DB-BD31-4B8C-83A1-F6EECF244321}">
                <p14:modId xmlns="" xmlns:p14="http://schemas.microsoft.com/office/powerpoint/2010/main" val="1375855567"/>
              </p:ext>
            </p:extLst>
          </p:nvPr>
        </p:nvGraphicFramePr>
        <p:xfrm>
          <a:off x="1285852" y="1285866"/>
          <a:ext cx="7215238" cy="553212"/>
        </p:xfrm>
        <a:graphic>
          <a:graphicData uri="http://schemas.openxmlformats.org/drawingml/2006/table">
            <a:tbl>
              <a:tblPr firstRow="1" firstCol="1" bandRow="1">
                <a:tableStyleId>{5C22544A-7EE6-4342-B048-85BDC9FD1C3A}</a:tableStyleId>
              </a:tblPr>
              <a:tblGrid>
                <a:gridCol w="714380">
                  <a:extLst>
                    <a:ext uri="{9D8B030D-6E8A-4147-A177-3AD203B41FA5}">
                      <a16:colId xmlns="" xmlns:a16="http://schemas.microsoft.com/office/drawing/2014/main" val="3498410002"/>
                    </a:ext>
                  </a:extLst>
                </a:gridCol>
                <a:gridCol w="1714512">
                  <a:extLst>
                    <a:ext uri="{9D8B030D-6E8A-4147-A177-3AD203B41FA5}">
                      <a16:colId xmlns="" xmlns:a16="http://schemas.microsoft.com/office/drawing/2014/main" val="2833476732"/>
                    </a:ext>
                  </a:extLst>
                </a:gridCol>
                <a:gridCol w="1870764">
                  <a:extLst>
                    <a:ext uri="{9D8B030D-6E8A-4147-A177-3AD203B41FA5}">
                      <a16:colId xmlns="" xmlns:a16="http://schemas.microsoft.com/office/drawing/2014/main" val="2161593772"/>
                    </a:ext>
                  </a:extLst>
                </a:gridCol>
                <a:gridCol w="1457791">
                  <a:extLst>
                    <a:ext uri="{9D8B030D-6E8A-4147-A177-3AD203B41FA5}">
                      <a16:colId xmlns="" xmlns:a16="http://schemas.microsoft.com/office/drawing/2014/main" val="1924868564"/>
                    </a:ext>
                  </a:extLst>
                </a:gridCol>
                <a:gridCol w="1457791">
                  <a:extLst>
                    <a:ext uri="{9D8B030D-6E8A-4147-A177-3AD203B41FA5}">
                      <a16:colId xmlns="" xmlns:a16="http://schemas.microsoft.com/office/drawing/2014/main" val="1194578150"/>
                    </a:ext>
                  </a:extLst>
                </a:gridCol>
              </a:tblGrid>
              <a:tr h="0">
                <a:tc rowSpan="2">
                  <a:txBody>
                    <a:bodyPr/>
                    <a:lstStyle/>
                    <a:p>
                      <a:pPr algn="ctr">
                        <a:lnSpc>
                          <a:spcPct val="110000"/>
                        </a:lnSpc>
                        <a:spcAft>
                          <a:spcPts val="800"/>
                        </a:spcAft>
                      </a:pPr>
                      <a:r>
                        <a:rPr lang="en-IN" sz="1100" b="1" dirty="0">
                          <a:solidFill>
                            <a:schemeClr val="tx1">
                              <a:lumMod val="95000"/>
                              <a:lumOff val="5000"/>
                            </a:schemeClr>
                          </a:solidFill>
                          <a:effectLst/>
                        </a:rPr>
                        <a:t>Sl. No.</a:t>
                      </a:r>
                      <a:endParaRPr lang="en-IN" sz="1100" b="1"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rowSpan="2">
                  <a:txBody>
                    <a:bodyPr/>
                    <a:lstStyle/>
                    <a:p>
                      <a:pPr algn="ctr">
                        <a:lnSpc>
                          <a:spcPct val="110000"/>
                        </a:lnSpc>
                        <a:spcAft>
                          <a:spcPts val="800"/>
                        </a:spcAft>
                      </a:pPr>
                      <a:r>
                        <a:rPr lang="en-IN" sz="1100" b="1" dirty="0">
                          <a:solidFill>
                            <a:schemeClr val="tx1">
                              <a:lumMod val="95000"/>
                              <a:lumOff val="5000"/>
                            </a:schemeClr>
                          </a:solidFill>
                          <a:effectLst/>
                        </a:rPr>
                        <a:t>District</a:t>
                      </a:r>
                      <a:endParaRPr lang="en-IN" sz="1100" b="1"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3">
                  <a:txBody>
                    <a:bodyPr/>
                    <a:lstStyle/>
                    <a:p>
                      <a:pPr algn="ctr">
                        <a:lnSpc>
                          <a:spcPct val="110000"/>
                        </a:lnSpc>
                        <a:spcAft>
                          <a:spcPts val="800"/>
                        </a:spcAft>
                      </a:pPr>
                      <a:r>
                        <a:rPr lang="en-IN" sz="1100" b="1" dirty="0">
                          <a:solidFill>
                            <a:schemeClr val="tx1">
                              <a:lumMod val="95000"/>
                              <a:lumOff val="5000"/>
                            </a:schemeClr>
                          </a:solidFill>
                          <a:effectLst/>
                        </a:rPr>
                        <a:t>Number of Mobile Banking Subscribers</a:t>
                      </a:r>
                      <a:endParaRPr lang="en-IN" sz="1100" b="1"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IN"/>
                    </a:p>
                  </a:txBody>
                  <a:tcPr/>
                </a:tc>
                <a:tc hMerge="1">
                  <a:txBody>
                    <a:bodyPr/>
                    <a:lstStyle/>
                    <a:p>
                      <a:endParaRPr lang="en-IN"/>
                    </a:p>
                  </a:txBody>
                  <a:tcPr/>
                </a:tc>
                <a:extLst>
                  <a:ext uri="{0D108BD9-81ED-4DB2-BD59-A6C34878D82A}">
                    <a16:rowId xmlns="" xmlns:a16="http://schemas.microsoft.com/office/drawing/2014/main" val="4085352432"/>
                  </a:ext>
                </a:extLst>
              </a:tr>
              <a:tr h="0">
                <a:tc vMerge="1">
                  <a:txBody>
                    <a:bodyPr/>
                    <a:lstStyle/>
                    <a:p>
                      <a:endParaRPr lang="en-IN"/>
                    </a:p>
                  </a:txBody>
                  <a:tcPr/>
                </a:tc>
                <a:tc vMerge="1">
                  <a:txBody>
                    <a:bodyPr/>
                    <a:lstStyle/>
                    <a:p>
                      <a:endParaRPr lang="en-IN"/>
                    </a:p>
                  </a:txBody>
                  <a:tcPr/>
                </a:tc>
                <a:tc>
                  <a:txBody>
                    <a:bodyPr/>
                    <a:lstStyle/>
                    <a:p>
                      <a:pPr algn="ctr">
                        <a:lnSpc>
                          <a:spcPct val="110000"/>
                        </a:lnSpc>
                        <a:spcAft>
                          <a:spcPts val="800"/>
                        </a:spcAft>
                      </a:pPr>
                      <a:r>
                        <a:rPr lang="en-IN" sz="1100" b="1" dirty="0">
                          <a:solidFill>
                            <a:schemeClr val="tx1">
                              <a:lumMod val="95000"/>
                              <a:lumOff val="5000"/>
                            </a:schemeClr>
                          </a:solidFill>
                          <a:effectLst/>
                        </a:rPr>
                        <a:t>March 2019</a:t>
                      </a:r>
                      <a:endParaRPr lang="en-IN" sz="1100" b="1"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b="1" dirty="0">
                          <a:solidFill>
                            <a:schemeClr val="tx1">
                              <a:lumMod val="95000"/>
                              <a:lumOff val="5000"/>
                            </a:schemeClr>
                          </a:solidFill>
                          <a:effectLst/>
                        </a:rPr>
                        <a:t>March 2020 </a:t>
                      </a:r>
                      <a:endParaRPr lang="en-IN" sz="1100" b="1"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b="1" dirty="0">
                          <a:solidFill>
                            <a:schemeClr val="tx1">
                              <a:lumMod val="95000"/>
                              <a:lumOff val="5000"/>
                            </a:schemeClr>
                          </a:solidFill>
                          <a:effectLst/>
                        </a:rPr>
                        <a:t>March 2021</a:t>
                      </a:r>
                      <a:endParaRPr lang="en-IN" sz="1100" b="1"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53436900"/>
                  </a:ext>
                </a:extLst>
              </a:tr>
              <a:tr h="0">
                <a:tc>
                  <a:txBody>
                    <a:bodyPr/>
                    <a:lstStyle/>
                    <a:p>
                      <a:pPr algn="just">
                        <a:lnSpc>
                          <a:spcPct val="110000"/>
                        </a:lnSpc>
                        <a:spcAft>
                          <a:spcPts val="800"/>
                        </a:spcAft>
                      </a:pPr>
                      <a:r>
                        <a:rPr lang="en-IN" sz="1100">
                          <a:solidFill>
                            <a:schemeClr val="tx1">
                              <a:lumMod val="95000"/>
                              <a:lumOff val="5000"/>
                            </a:schemeClr>
                          </a:solidFill>
                          <a:effectLst/>
                        </a:rPr>
                        <a:t>1.</a:t>
                      </a:r>
                      <a:endParaRPr lang="en-IN" sz="110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rPr>
                        <a:t>Aizawl</a:t>
                      </a:r>
                      <a:endParaRPr lang="en-IN" sz="1100"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a:solidFill>
                            <a:schemeClr val="tx1">
                              <a:lumMod val="95000"/>
                              <a:lumOff val="5000"/>
                            </a:schemeClr>
                          </a:solidFill>
                          <a:effectLst/>
                        </a:rPr>
                        <a:t>-</a:t>
                      </a:r>
                      <a:endParaRPr lang="en-IN" sz="1100"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a:solidFill>
                            <a:schemeClr val="tx1">
                              <a:lumMod val="95000"/>
                              <a:lumOff val="5000"/>
                            </a:schemeClr>
                          </a:solidFill>
                          <a:effectLst/>
                        </a:rPr>
                        <a:t>-</a:t>
                      </a:r>
                      <a:endParaRPr lang="en-IN" sz="1100"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a:solidFill>
                            <a:schemeClr val="tx1">
                              <a:lumMod val="95000"/>
                              <a:lumOff val="5000"/>
                            </a:schemeClr>
                          </a:solidFill>
                          <a:effectLst/>
                        </a:rPr>
                        <a:t>168839</a:t>
                      </a:r>
                      <a:endParaRPr lang="en-IN" sz="1100"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3277309726"/>
                  </a:ext>
                </a:extLst>
              </a:tr>
            </a:tbl>
          </a:graphicData>
        </a:graphic>
      </p:graphicFrame>
      <p:sp>
        <p:nvSpPr>
          <p:cNvPr id="9" name="TextBox 8">
            <a:extLst>
              <a:ext uri="{FF2B5EF4-FFF2-40B4-BE49-F238E27FC236}">
                <a16:creationId xmlns="" xmlns:a16="http://schemas.microsoft.com/office/drawing/2014/main" id="{AE0A3CA2-5B64-46F3-AD7B-41F2332676D8}"/>
              </a:ext>
            </a:extLst>
          </p:cNvPr>
          <p:cNvSpPr txBox="1"/>
          <p:nvPr/>
        </p:nvSpPr>
        <p:spPr>
          <a:xfrm>
            <a:off x="428596" y="1857370"/>
            <a:ext cx="8386762" cy="278538"/>
          </a:xfrm>
          <a:prstGeom prst="rect">
            <a:avLst/>
          </a:prstGeom>
          <a:noFill/>
        </p:spPr>
        <p:txBody>
          <a:bodyPr wrap="square">
            <a:spAutoFit/>
          </a:bodyPr>
          <a:lstStyle/>
          <a:p>
            <a:pPr marL="742950" lvl="1" indent="-285750" algn="just">
              <a:lnSpc>
                <a:spcPct val="110000"/>
              </a:lnSpc>
              <a:spcAft>
                <a:spcPts val="800"/>
              </a:spcAft>
            </a:pPr>
            <a:r>
              <a:rPr lang="en-US" sz="1100" dirty="0" smtClean="0">
                <a:effectLst/>
                <a:latin typeface="Bookman Old Style" pitchFamily="18" charset="0"/>
                <a:ea typeface="Calibri" panose="020F0502020204030204" pitchFamily="34" charset="0"/>
                <a:cs typeface="Arial" panose="020B0604020202020204" pitchFamily="34" charset="0"/>
              </a:rPr>
              <a:t>iv.  Number </a:t>
            </a:r>
            <a:r>
              <a:rPr lang="en-US" sz="1100" dirty="0">
                <a:effectLst/>
                <a:latin typeface="Bookman Old Style" pitchFamily="18" charset="0"/>
                <a:ea typeface="Calibri" panose="020F0502020204030204" pitchFamily="34" charset="0"/>
                <a:cs typeface="Arial" panose="020B0604020202020204" pitchFamily="34" charset="0"/>
              </a:rPr>
              <a:t>of ATMs per One Lakh Population</a:t>
            </a:r>
            <a:endParaRPr lang="en-IN" sz="1100" dirty="0">
              <a:effectLst/>
              <a:latin typeface="Bookman Old Style" pitchFamily="18" charset="0"/>
              <a:ea typeface="Calibri" panose="020F0502020204030204" pitchFamily="34" charset="0"/>
              <a:cs typeface="Times New Roman" panose="02020603050405020304" pitchFamily="18" charset="0"/>
            </a:endParaRPr>
          </a:p>
        </p:txBody>
      </p:sp>
      <p:graphicFrame>
        <p:nvGraphicFramePr>
          <p:cNvPr id="12" name="Table 11">
            <a:extLst>
              <a:ext uri="{FF2B5EF4-FFF2-40B4-BE49-F238E27FC236}">
                <a16:creationId xmlns="" xmlns:a16="http://schemas.microsoft.com/office/drawing/2014/main" id="{1153B837-C613-45E0-B3F2-6E418246FB44}"/>
              </a:ext>
            </a:extLst>
          </p:cNvPr>
          <p:cNvGraphicFramePr>
            <a:graphicFrameLocks noGrp="1"/>
          </p:cNvGraphicFramePr>
          <p:nvPr>
            <p:extLst>
              <p:ext uri="{D42A27DB-BD31-4B8C-83A1-F6EECF244321}">
                <p14:modId xmlns="" xmlns:p14="http://schemas.microsoft.com/office/powerpoint/2010/main" val="2242015759"/>
              </p:ext>
            </p:extLst>
          </p:nvPr>
        </p:nvGraphicFramePr>
        <p:xfrm>
          <a:off x="1285852" y="2193036"/>
          <a:ext cx="7215238" cy="2821940"/>
        </p:xfrm>
        <a:graphic>
          <a:graphicData uri="http://schemas.openxmlformats.org/drawingml/2006/table">
            <a:tbl>
              <a:tblPr firstRow="1" firstCol="1" bandRow="1">
                <a:tableStyleId>{5C22544A-7EE6-4342-B048-85BDC9FD1C3A}</a:tableStyleId>
              </a:tblPr>
              <a:tblGrid>
                <a:gridCol w="649371">
                  <a:extLst>
                    <a:ext uri="{9D8B030D-6E8A-4147-A177-3AD203B41FA5}">
                      <a16:colId xmlns="" xmlns:a16="http://schemas.microsoft.com/office/drawing/2014/main" val="2761057185"/>
                    </a:ext>
                  </a:extLst>
                </a:gridCol>
                <a:gridCol w="2193245">
                  <a:extLst>
                    <a:ext uri="{9D8B030D-6E8A-4147-A177-3AD203B41FA5}">
                      <a16:colId xmlns="" xmlns:a16="http://schemas.microsoft.com/office/drawing/2014/main" val="938709599"/>
                    </a:ext>
                  </a:extLst>
                </a:gridCol>
                <a:gridCol w="1457038">
                  <a:extLst>
                    <a:ext uri="{9D8B030D-6E8A-4147-A177-3AD203B41FA5}">
                      <a16:colId xmlns="" xmlns:a16="http://schemas.microsoft.com/office/drawing/2014/main" val="3534360745"/>
                    </a:ext>
                  </a:extLst>
                </a:gridCol>
                <a:gridCol w="1457792">
                  <a:extLst>
                    <a:ext uri="{9D8B030D-6E8A-4147-A177-3AD203B41FA5}">
                      <a16:colId xmlns="" xmlns:a16="http://schemas.microsoft.com/office/drawing/2014/main" val="3373451497"/>
                    </a:ext>
                  </a:extLst>
                </a:gridCol>
                <a:gridCol w="1457792">
                  <a:extLst>
                    <a:ext uri="{9D8B030D-6E8A-4147-A177-3AD203B41FA5}">
                      <a16:colId xmlns="" xmlns:a16="http://schemas.microsoft.com/office/drawing/2014/main" val="1445417458"/>
                    </a:ext>
                  </a:extLst>
                </a:gridCol>
              </a:tblGrid>
              <a:tr h="0">
                <a:tc rowSpan="2">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Sl. No.</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rowSpan="2">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District</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3">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No. of ATMs per One </a:t>
                      </a:r>
                      <a:r>
                        <a:rPr lang="en-IN" sz="1100" b="1" dirty="0" err="1">
                          <a:solidFill>
                            <a:schemeClr val="tx1">
                              <a:lumMod val="95000"/>
                              <a:lumOff val="5000"/>
                            </a:schemeClr>
                          </a:solidFill>
                          <a:effectLst/>
                          <a:latin typeface="Bookman Old Style" pitchFamily="18" charset="0"/>
                        </a:rPr>
                        <a:t>Lakh</a:t>
                      </a:r>
                      <a:r>
                        <a:rPr lang="en-IN" sz="1100" b="1" dirty="0">
                          <a:solidFill>
                            <a:schemeClr val="tx1">
                              <a:lumMod val="95000"/>
                              <a:lumOff val="5000"/>
                            </a:schemeClr>
                          </a:solidFill>
                          <a:effectLst/>
                          <a:latin typeface="Bookman Old Style" pitchFamily="18" charset="0"/>
                        </a:rPr>
                        <a:t> Population</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IN"/>
                    </a:p>
                  </a:txBody>
                  <a:tcPr/>
                </a:tc>
                <a:tc hMerge="1">
                  <a:txBody>
                    <a:bodyPr/>
                    <a:lstStyle/>
                    <a:p>
                      <a:endParaRPr lang="en-IN"/>
                    </a:p>
                  </a:txBody>
                  <a:tcPr/>
                </a:tc>
                <a:extLst>
                  <a:ext uri="{0D108BD9-81ED-4DB2-BD59-A6C34878D82A}">
                    <a16:rowId xmlns="" xmlns:a16="http://schemas.microsoft.com/office/drawing/2014/main" val="185224886"/>
                  </a:ext>
                </a:extLst>
              </a:tr>
              <a:tr h="0">
                <a:tc vMerge="1">
                  <a:txBody>
                    <a:bodyPr/>
                    <a:lstStyle/>
                    <a:p>
                      <a:endParaRPr lang="en-IN"/>
                    </a:p>
                  </a:txBody>
                  <a:tcPr/>
                </a:tc>
                <a:tc vMerge="1">
                  <a:txBody>
                    <a:bodyPr/>
                    <a:lstStyle/>
                    <a:p>
                      <a:endParaRPr lang="en-IN"/>
                    </a:p>
                  </a:txBody>
                  <a:tcPr/>
                </a:tc>
                <a:tc>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March 2019</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March 2020</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March 2021</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3152761571"/>
                  </a:ext>
                </a:extLst>
              </a:tr>
              <a:tr h="81344">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1.</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a:lnSpc>
                          <a:spcPct val="110000"/>
                        </a:lnSpc>
                        <a:spcAft>
                          <a:spcPts val="800"/>
                        </a:spcAft>
                      </a:pPr>
                      <a:r>
                        <a:rPr lang="en-IN" sz="1100" dirty="0" err="1">
                          <a:solidFill>
                            <a:schemeClr val="tx1">
                              <a:lumMod val="95000"/>
                              <a:lumOff val="5000"/>
                            </a:schemeClr>
                          </a:solidFill>
                          <a:effectLst/>
                          <a:latin typeface="Bookman Old Style" pitchFamily="18" charset="0"/>
                        </a:rPr>
                        <a:t>Aizawl</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31.18</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29.45</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32.42</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413066130"/>
                  </a:ext>
                </a:extLst>
              </a:tr>
              <a:tr h="122938">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2.</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a:lnSpc>
                          <a:spcPct val="110000"/>
                        </a:lnSpc>
                        <a:spcAft>
                          <a:spcPts val="800"/>
                        </a:spcAft>
                      </a:pPr>
                      <a:r>
                        <a:rPr lang="en-IN" sz="1100" dirty="0" err="1">
                          <a:solidFill>
                            <a:schemeClr val="tx1">
                              <a:lumMod val="95000"/>
                              <a:lumOff val="5000"/>
                            </a:schemeClr>
                          </a:solidFill>
                          <a:effectLst/>
                          <a:latin typeface="Bookman Old Style" pitchFamily="18" charset="0"/>
                        </a:rPr>
                        <a:t>Champhai</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10.34</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4.77</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7.95</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335176535"/>
                  </a:ext>
                </a:extLst>
              </a:tr>
              <a:tr h="93094">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3.</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a:lnSpc>
                          <a:spcPct val="110000"/>
                        </a:lnSpc>
                        <a:spcAft>
                          <a:spcPts val="800"/>
                        </a:spcAft>
                      </a:pPr>
                      <a:r>
                        <a:rPr lang="en-IN" sz="1100" dirty="0" err="1">
                          <a:solidFill>
                            <a:schemeClr val="tx1">
                              <a:lumMod val="95000"/>
                              <a:lumOff val="5000"/>
                            </a:schemeClr>
                          </a:solidFill>
                          <a:effectLst/>
                          <a:latin typeface="Bookman Old Style" pitchFamily="18" charset="0"/>
                        </a:rPr>
                        <a:t>Hnahthial</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0.00</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3.51</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3.51</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151317942"/>
                  </a:ext>
                </a:extLst>
              </a:tr>
              <a:tr h="63250">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4.</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a:lnSpc>
                          <a:spcPct val="110000"/>
                        </a:lnSpc>
                        <a:spcAft>
                          <a:spcPts val="800"/>
                        </a:spcAft>
                      </a:pPr>
                      <a:r>
                        <a:rPr lang="en-IN" sz="1100" dirty="0" err="1">
                          <a:solidFill>
                            <a:schemeClr val="tx1">
                              <a:lumMod val="95000"/>
                              <a:lumOff val="5000"/>
                            </a:schemeClr>
                          </a:solidFill>
                          <a:effectLst/>
                          <a:latin typeface="Bookman Old Style" pitchFamily="18" charset="0"/>
                        </a:rPr>
                        <a:t>Khawzawl</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0.00</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5.50</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5.50</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583429288"/>
                  </a:ext>
                </a:extLst>
              </a:tr>
              <a:tr h="104844">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5.</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a:lnSpc>
                          <a:spcPct val="110000"/>
                        </a:lnSpc>
                        <a:spcAft>
                          <a:spcPts val="800"/>
                        </a:spcAft>
                      </a:pPr>
                      <a:r>
                        <a:rPr lang="en-IN" sz="1100" dirty="0" err="1">
                          <a:solidFill>
                            <a:schemeClr val="tx1">
                              <a:lumMod val="95000"/>
                              <a:lumOff val="5000"/>
                            </a:schemeClr>
                          </a:solidFill>
                          <a:effectLst/>
                          <a:latin typeface="Bookman Old Style" pitchFamily="18" charset="0"/>
                        </a:rPr>
                        <a:t>Kolasib</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10.72</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10.72</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11.91</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975675984"/>
                  </a:ext>
                </a:extLst>
              </a:tr>
              <a:tr h="75000">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6.</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a:lnSpc>
                          <a:spcPct val="110000"/>
                        </a:lnSpc>
                        <a:spcAft>
                          <a:spcPts val="800"/>
                        </a:spcAft>
                      </a:pPr>
                      <a:r>
                        <a:rPr lang="en-IN" sz="1100" dirty="0" err="1">
                          <a:solidFill>
                            <a:schemeClr val="tx1">
                              <a:lumMod val="95000"/>
                              <a:lumOff val="5000"/>
                            </a:schemeClr>
                          </a:solidFill>
                          <a:effectLst/>
                          <a:latin typeface="Bookman Old Style" pitchFamily="18" charset="0"/>
                        </a:rPr>
                        <a:t>Lawngtlai</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4.24</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5.09</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5.09</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3005911679"/>
                  </a:ext>
                </a:extLst>
              </a:tr>
              <a:tr h="116594">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7.</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a:lnSpc>
                          <a:spcPct val="110000"/>
                        </a:lnSpc>
                        <a:spcAft>
                          <a:spcPts val="800"/>
                        </a:spcAft>
                      </a:pPr>
                      <a:r>
                        <a:rPr lang="en-IN" sz="1100" dirty="0" err="1">
                          <a:solidFill>
                            <a:schemeClr val="tx1">
                              <a:lumMod val="95000"/>
                              <a:lumOff val="5000"/>
                            </a:schemeClr>
                          </a:solidFill>
                          <a:effectLst/>
                          <a:latin typeface="Bookman Old Style" pitchFamily="18" charset="0"/>
                        </a:rPr>
                        <a:t>Lunglei</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11.03</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5.84</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10.38</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807862256"/>
                  </a:ext>
                </a:extLst>
              </a:tr>
              <a:tr h="86750">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8.</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a:lnSpc>
                          <a:spcPct val="110000"/>
                        </a:lnSpc>
                        <a:spcAft>
                          <a:spcPts val="800"/>
                        </a:spcAft>
                      </a:pPr>
                      <a:r>
                        <a:rPr lang="en-IN" sz="1100" dirty="0" err="1">
                          <a:solidFill>
                            <a:schemeClr val="tx1">
                              <a:lumMod val="95000"/>
                              <a:lumOff val="5000"/>
                            </a:schemeClr>
                          </a:solidFill>
                          <a:effectLst/>
                          <a:latin typeface="Bookman Old Style" pitchFamily="18" charset="0"/>
                        </a:rPr>
                        <a:t>Mamit</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4.66</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4.66</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4.66</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535453534"/>
                  </a:ext>
                </a:extLst>
              </a:tr>
              <a:tr h="56906">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9.</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a:lnSpc>
                          <a:spcPct val="110000"/>
                        </a:lnSpc>
                        <a:spcAft>
                          <a:spcPts val="800"/>
                        </a:spcAft>
                      </a:pPr>
                      <a:r>
                        <a:rPr lang="en-IN" sz="1100" dirty="0" err="1">
                          <a:solidFill>
                            <a:schemeClr val="tx1">
                              <a:lumMod val="95000"/>
                              <a:lumOff val="5000"/>
                            </a:schemeClr>
                          </a:solidFill>
                          <a:effectLst/>
                          <a:latin typeface="Bookman Old Style" pitchFamily="18" charset="0"/>
                        </a:rPr>
                        <a:t>Saiha</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6.55</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8.19</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8.19</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4203552650"/>
                  </a:ext>
                </a:extLst>
              </a:tr>
              <a:tr h="98500">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10.</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a:lnSpc>
                          <a:spcPct val="110000"/>
                        </a:lnSpc>
                        <a:spcAft>
                          <a:spcPts val="800"/>
                        </a:spcAft>
                      </a:pPr>
                      <a:r>
                        <a:rPr lang="en-IN" sz="1100" dirty="0" err="1">
                          <a:solidFill>
                            <a:schemeClr val="tx1">
                              <a:lumMod val="95000"/>
                              <a:lumOff val="5000"/>
                            </a:schemeClr>
                          </a:solidFill>
                          <a:effectLst/>
                          <a:latin typeface="Bookman Old Style" pitchFamily="18" charset="0"/>
                        </a:rPr>
                        <a:t>Saitual</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0.00</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3.95</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3.95</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2717928583"/>
                  </a:ext>
                </a:extLst>
              </a:tr>
              <a:tr h="68656">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11.</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a:lnSpc>
                          <a:spcPct val="110000"/>
                        </a:lnSpc>
                        <a:spcAft>
                          <a:spcPts val="800"/>
                        </a:spcAft>
                      </a:pPr>
                      <a:r>
                        <a:rPr lang="en-IN" sz="1100" dirty="0" err="1">
                          <a:solidFill>
                            <a:schemeClr val="tx1">
                              <a:lumMod val="95000"/>
                              <a:lumOff val="5000"/>
                            </a:schemeClr>
                          </a:solidFill>
                          <a:effectLst/>
                          <a:latin typeface="Bookman Old Style" pitchFamily="18" charset="0"/>
                        </a:rPr>
                        <a:t>Serchhip</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7.71</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6.17</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7.71</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3189767820"/>
                  </a:ext>
                </a:extLst>
              </a:tr>
              <a:tr h="0">
                <a:tc rowSpan="2">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Sl. No.</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rowSpan="2">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State</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3">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No. of ATMs per One </a:t>
                      </a:r>
                      <a:r>
                        <a:rPr lang="en-IN" sz="1100" b="1" dirty="0" err="1">
                          <a:solidFill>
                            <a:schemeClr val="tx1">
                              <a:lumMod val="95000"/>
                              <a:lumOff val="5000"/>
                            </a:schemeClr>
                          </a:solidFill>
                          <a:effectLst/>
                          <a:latin typeface="Bookman Old Style" pitchFamily="18" charset="0"/>
                        </a:rPr>
                        <a:t>Lakh</a:t>
                      </a:r>
                      <a:r>
                        <a:rPr lang="en-IN" sz="1100" b="1" dirty="0">
                          <a:solidFill>
                            <a:schemeClr val="tx1">
                              <a:lumMod val="95000"/>
                              <a:lumOff val="5000"/>
                            </a:schemeClr>
                          </a:solidFill>
                          <a:effectLst/>
                          <a:latin typeface="Bookman Old Style" pitchFamily="18" charset="0"/>
                        </a:rPr>
                        <a:t> Population</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IN"/>
                    </a:p>
                  </a:txBody>
                  <a:tcPr/>
                </a:tc>
                <a:tc hMerge="1">
                  <a:txBody>
                    <a:bodyPr/>
                    <a:lstStyle/>
                    <a:p>
                      <a:endParaRPr lang="en-IN"/>
                    </a:p>
                  </a:txBody>
                  <a:tcPr/>
                </a:tc>
                <a:extLst>
                  <a:ext uri="{0D108BD9-81ED-4DB2-BD59-A6C34878D82A}">
                    <a16:rowId xmlns="" xmlns:a16="http://schemas.microsoft.com/office/drawing/2014/main" val="3803174990"/>
                  </a:ext>
                </a:extLst>
              </a:tr>
              <a:tr h="0">
                <a:tc vMerge="1">
                  <a:txBody>
                    <a:bodyPr/>
                    <a:lstStyle/>
                    <a:p>
                      <a:endParaRPr lang="en-IN"/>
                    </a:p>
                  </a:txBody>
                  <a:tcPr/>
                </a:tc>
                <a:tc vMerge="1">
                  <a:txBody>
                    <a:bodyPr/>
                    <a:lstStyle/>
                    <a:p>
                      <a:endParaRPr lang="en-IN"/>
                    </a:p>
                  </a:txBody>
                  <a:tcPr/>
                </a:tc>
                <a:tc>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March 2019</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March 2020</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March 2021</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213487313"/>
                  </a:ext>
                </a:extLst>
              </a:tr>
              <a:tr h="0">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1.</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Mizoram</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15.09</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13.77</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15.83</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734619428"/>
                  </a:ext>
                </a:extLst>
              </a:tr>
            </a:tbl>
          </a:graphicData>
        </a:graphic>
      </p:graphicFrame>
    </p:spTree>
    <p:extLst>
      <p:ext uri="{BB962C8B-B14F-4D97-AF65-F5344CB8AC3E}">
        <p14:creationId xmlns="" xmlns:p14="http://schemas.microsoft.com/office/powerpoint/2010/main" val="17017209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57150"/>
            <a:ext cx="8991600" cy="307777"/>
          </a:xfrm>
          <a:prstGeom prst="rect">
            <a:avLst/>
          </a:prstGeom>
          <a:solidFill>
            <a:schemeClr val="tx2">
              <a:lumMod val="20000"/>
              <a:lumOff val="80000"/>
            </a:schemeClr>
          </a:solidFill>
          <a:ln>
            <a:solidFill>
              <a:schemeClr val="tx1">
                <a:lumMod val="95000"/>
                <a:lumOff val="5000"/>
              </a:schemeClr>
            </a:solidFill>
          </a:ln>
        </p:spPr>
        <p:txBody>
          <a:bodyPr wrap="square">
            <a:spAutoFit/>
          </a:bodyPr>
          <a:lstStyle/>
          <a:p>
            <a:pPr algn="ctr"/>
            <a:r>
              <a:rPr lang="en-IN" sz="1400" b="1" u="sng" dirty="0">
                <a:solidFill>
                  <a:schemeClr val="tx1">
                    <a:lumMod val="95000"/>
                    <a:lumOff val="5000"/>
                  </a:schemeClr>
                </a:solidFill>
                <a:latin typeface="Bookman Old Style" pitchFamily="18" charset="0"/>
              </a:rPr>
              <a:t>AGENDA FOR MIZORAM SLBC MEETING FOR QUARTERS ENDED SEPTEMBER’ 2021</a:t>
            </a:r>
            <a:endParaRPr lang="en-IN" sz="1400" i="1" dirty="0">
              <a:solidFill>
                <a:schemeClr val="tx1">
                  <a:lumMod val="95000"/>
                  <a:lumOff val="5000"/>
                </a:schemeClr>
              </a:solidFill>
            </a:endParaRPr>
          </a:p>
        </p:txBody>
      </p:sp>
      <p:sp>
        <p:nvSpPr>
          <p:cNvPr id="1025" name="Rectangle 1"/>
          <p:cNvSpPr>
            <a:spLocks noChangeArrowheads="1"/>
          </p:cNvSpPr>
          <p:nvPr/>
        </p:nvSpPr>
        <p:spPr bwMode="auto">
          <a:xfrm>
            <a:off x="76200" y="438150"/>
            <a:ext cx="899160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200" b="1" i="0" u="sng" strike="noStrike" cap="none" normalizeH="0" baseline="0" dirty="0">
                <a:ln>
                  <a:noFill/>
                </a:ln>
                <a:solidFill>
                  <a:schemeClr val="tx1"/>
                </a:solidFill>
                <a:effectLst/>
                <a:latin typeface="Bookman Old Style" pitchFamily="18" charset="0"/>
                <a:ea typeface="Calibri" pitchFamily="34" charset="0"/>
                <a:cs typeface="Mangal"/>
              </a:rPr>
              <a:t>ADOPTION OF MINUTES</a:t>
            </a:r>
            <a:endParaRPr kumimoji="0" lang="en-US" sz="1200" b="0" i="0" u="none" strike="noStrike" cap="none" normalizeH="0" baseline="0" dirty="0">
              <a:ln>
                <a:noFill/>
              </a:ln>
              <a:solidFill>
                <a:schemeClr val="tx1"/>
              </a:solidFill>
              <a:effectLst/>
              <a:latin typeface="Bookman Old Style"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Bookman Old Style" pitchFamily="18" charset="0"/>
              <a:ea typeface="Calibri" pitchFamily="34" charset="0"/>
              <a:cs typeface="Mangal"/>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Bookman Old Style" pitchFamily="18" charset="0"/>
                <a:ea typeface="Calibri" pitchFamily="34" charset="0"/>
                <a:cs typeface="Mangal"/>
              </a:rPr>
              <a:t>The minutes of State Level Bankers’ Committee meeting held on 31.08.2021 for the quarter ended June, 2021 was circulated to all members. Since there was no request for amendment from members received the house may adopt the minutes.</a:t>
            </a:r>
            <a:endParaRPr kumimoji="0" lang="en-US" sz="1200" b="0" i="0" u="none" strike="noStrike" cap="none" normalizeH="0" baseline="0" dirty="0">
              <a:ln>
                <a:noFill/>
              </a:ln>
              <a:solidFill>
                <a:schemeClr val="tx1"/>
              </a:solidFill>
              <a:effectLst/>
              <a:latin typeface="Bookman Old Style" pitchFamily="18" charset="0"/>
              <a:cs typeface="Arial" pitchFamily="34" charset="0"/>
            </a:endParaRPr>
          </a:p>
        </p:txBody>
      </p:sp>
      <p:sp>
        <p:nvSpPr>
          <p:cNvPr id="1026" name="Rectangle 2"/>
          <p:cNvSpPr>
            <a:spLocks noChangeArrowheads="1"/>
          </p:cNvSpPr>
          <p:nvPr/>
        </p:nvSpPr>
        <p:spPr bwMode="auto">
          <a:xfrm>
            <a:off x="76200" y="1504950"/>
            <a:ext cx="8991600" cy="861774"/>
          </a:xfrm>
          <a:prstGeom prst="rect">
            <a:avLst/>
          </a:prstGeom>
          <a:solidFill>
            <a:schemeClr val="accent4">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400" b="1" i="0" u="sng" strike="noStrike" cap="none" normalizeH="0" baseline="0" dirty="0">
                <a:ln>
                  <a:noFill/>
                </a:ln>
                <a:solidFill>
                  <a:schemeClr val="tx1"/>
                </a:solidFill>
                <a:effectLst/>
                <a:latin typeface="Bookman Old Style" pitchFamily="18" charset="0"/>
                <a:ea typeface="Calibri" pitchFamily="34" charset="0"/>
                <a:cs typeface="Mangal"/>
              </a:rPr>
              <a:t>AGENDA NO.1</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Bookman Old Style" pitchFamily="18" charset="0"/>
              <a:cs typeface="Arial" pitchFamily="34" charset="0"/>
            </a:endParaRPr>
          </a:p>
          <a:p>
            <a:pPr algn="just"/>
            <a:r>
              <a:rPr lang="en-US" sz="1200" dirty="0">
                <a:solidFill>
                  <a:schemeClr val="tx1">
                    <a:lumMod val="95000"/>
                    <a:lumOff val="5000"/>
                  </a:schemeClr>
                </a:solidFill>
                <a:latin typeface="Bookman Old Style" pitchFamily="18" charset="0"/>
              </a:rPr>
              <a:t>The Action points emerging out of SLBC meeting held on 31.08.2021 and the ATR compliances is summarized below.</a:t>
            </a:r>
          </a:p>
          <a:p>
            <a:pPr algn="just"/>
            <a:endParaRPr lang="en-IN" sz="1200" dirty="0">
              <a:solidFill>
                <a:schemeClr val="tx1">
                  <a:lumMod val="95000"/>
                  <a:lumOff val="5000"/>
                </a:schemeClr>
              </a:solidFill>
              <a:latin typeface="Bookman Old Style" pitchFamily="18" charset="0"/>
            </a:endParaRPr>
          </a:p>
        </p:txBody>
      </p:sp>
      <p:graphicFrame>
        <p:nvGraphicFramePr>
          <p:cNvPr id="5" name="Table 4"/>
          <p:cNvGraphicFramePr>
            <a:graphicFrameLocks noGrp="1"/>
          </p:cNvGraphicFramePr>
          <p:nvPr/>
        </p:nvGraphicFramePr>
        <p:xfrm>
          <a:off x="76199" y="2419350"/>
          <a:ext cx="8991601" cy="2669921"/>
        </p:xfrm>
        <a:graphic>
          <a:graphicData uri="http://schemas.openxmlformats.org/drawingml/2006/table">
            <a:tbl>
              <a:tblPr/>
              <a:tblGrid>
                <a:gridCol w="438615">
                  <a:extLst>
                    <a:ext uri="{9D8B030D-6E8A-4147-A177-3AD203B41FA5}">
                      <a16:colId xmlns="" xmlns:a16="http://schemas.microsoft.com/office/drawing/2014/main" val="20000"/>
                    </a:ext>
                  </a:extLst>
                </a:gridCol>
                <a:gridCol w="4590586">
                  <a:extLst>
                    <a:ext uri="{9D8B030D-6E8A-4147-A177-3AD203B41FA5}">
                      <a16:colId xmlns="" xmlns:a16="http://schemas.microsoft.com/office/drawing/2014/main" val="20001"/>
                    </a:ext>
                  </a:extLst>
                </a:gridCol>
                <a:gridCol w="990600">
                  <a:extLst>
                    <a:ext uri="{9D8B030D-6E8A-4147-A177-3AD203B41FA5}">
                      <a16:colId xmlns="" xmlns:a16="http://schemas.microsoft.com/office/drawing/2014/main" val="20002"/>
                    </a:ext>
                  </a:extLst>
                </a:gridCol>
                <a:gridCol w="2971800">
                  <a:extLst>
                    <a:ext uri="{9D8B030D-6E8A-4147-A177-3AD203B41FA5}">
                      <a16:colId xmlns="" xmlns:a16="http://schemas.microsoft.com/office/drawing/2014/main" val="20003"/>
                    </a:ext>
                  </a:extLst>
                </a:gridCol>
              </a:tblGrid>
              <a:tr h="447463">
                <a:tc>
                  <a:txBody>
                    <a:bodyPr/>
                    <a:lstStyle/>
                    <a:p>
                      <a:pPr algn="ctr">
                        <a:lnSpc>
                          <a:spcPct val="107000"/>
                        </a:lnSpc>
                        <a:spcAft>
                          <a:spcPts val="0"/>
                        </a:spcAft>
                      </a:pPr>
                      <a:r>
                        <a:rPr lang="en-US" sz="1200" b="1" kern="150" dirty="0">
                          <a:solidFill>
                            <a:schemeClr val="tx1">
                              <a:lumMod val="95000"/>
                              <a:lumOff val="5000"/>
                            </a:schemeClr>
                          </a:solidFill>
                          <a:latin typeface="Bookman Old Style" pitchFamily="18" charset="0"/>
                          <a:ea typeface="Cambria" pitchFamily="18" charset="0"/>
                          <a:cs typeface="Arial"/>
                        </a:rPr>
                        <a:t>S. No.</a:t>
                      </a:r>
                      <a:endParaRPr lang="en-IN" sz="1200" kern="50" dirty="0">
                        <a:solidFill>
                          <a:schemeClr val="tx1">
                            <a:lumMod val="95000"/>
                            <a:lumOff val="5000"/>
                          </a:schemeClr>
                        </a:solidFill>
                        <a:latin typeface="Bookman Old Style" pitchFamily="18" charset="0"/>
                        <a:ea typeface="Cambria" pitchFamily="18" charset="0"/>
                        <a:cs typeface="Tahoma"/>
                      </a:endParaRPr>
                    </a:p>
                  </a:txBody>
                  <a:tcPr marL="63062" marR="630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200" b="1" kern="150" dirty="0">
                          <a:solidFill>
                            <a:schemeClr val="tx1">
                              <a:lumMod val="95000"/>
                              <a:lumOff val="5000"/>
                            </a:schemeClr>
                          </a:solidFill>
                          <a:latin typeface="Bookman Old Style" pitchFamily="18" charset="0"/>
                          <a:ea typeface="Cambria" pitchFamily="18" charset="0"/>
                          <a:cs typeface="Arial"/>
                        </a:rPr>
                        <a:t>PARTICULARS</a:t>
                      </a:r>
                      <a:endParaRPr lang="en-IN" sz="1200" kern="50" dirty="0">
                        <a:solidFill>
                          <a:schemeClr val="tx1">
                            <a:lumMod val="95000"/>
                            <a:lumOff val="5000"/>
                          </a:schemeClr>
                        </a:solidFill>
                        <a:latin typeface="Bookman Old Style" pitchFamily="18" charset="0"/>
                        <a:ea typeface="Cambria" pitchFamily="18" charset="0"/>
                        <a:cs typeface="Tahoma"/>
                      </a:endParaRPr>
                    </a:p>
                  </a:txBody>
                  <a:tcPr marL="63062" marR="630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200" b="1" kern="150" dirty="0">
                          <a:solidFill>
                            <a:schemeClr val="tx1">
                              <a:lumMod val="95000"/>
                              <a:lumOff val="5000"/>
                            </a:schemeClr>
                          </a:solidFill>
                          <a:latin typeface="Bookman Old Style" pitchFamily="18" charset="0"/>
                          <a:ea typeface="Cambria" pitchFamily="18" charset="0"/>
                          <a:cs typeface="Arial"/>
                        </a:rPr>
                        <a:t>Action to be taken by</a:t>
                      </a:r>
                      <a:endParaRPr lang="en-IN" sz="1200" kern="50" dirty="0">
                        <a:solidFill>
                          <a:schemeClr val="tx1">
                            <a:lumMod val="95000"/>
                            <a:lumOff val="5000"/>
                          </a:schemeClr>
                        </a:solidFill>
                        <a:latin typeface="Bookman Old Style" pitchFamily="18" charset="0"/>
                        <a:ea typeface="Cambria" pitchFamily="18" charset="0"/>
                        <a:cs typeface="Tahoma"/>
                      </a:endParaRPr>
                    </a:p>
                  </a:txBody>
                  <a:tcPr marL="63062" marR="630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200" b="1" kern="150" dirty="0">
                          <a:solidFill>
                            <a:schemeClr val="tx1">
                              <a:lumMod val="95000"/>
                              <a:lumOff val="5000"/>
                            </a:schemeClr>
                          </a:solidFill>
                          <a:latin typeface="Bookman Old Style" pitchFamily="18" charset="0"/>
                          <a:ea typeface="Cambria" pitchFamily="18" charset="0"/>
                          <a:cs typeface="Arial"/>
                        </a:rPr>
                        <a:t>Compliance Remarks/ ATR</a:t>
                      </a:r>
                      <a:endParaRPr lang="en-IN" sz="1200" kern="50" dirty="0">
                        <a:solidFill>
                          <a:schemeClr val="tx1">
                            <a:lumMod val="95000"/>
                            <a:lumOff val="5000"/>
                          </a:schemeClr>
                        </a:solidFill>
                        <a:latin typeface="Bookman Old Style" pitchFamily="18" charset="0"/>
                        <a:ea typeface="Cambria" pitchFamily="18" charset="0"/>
                        <a:cs typeface="Tahoma"/>
                      </a:endParaRPr>
                    </a:p>
                  </a:txBody>
                  <a:tcPr marL="63062" marR="630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0"/>
                  </a:ext>
                </a:extLst>
              </a:tr>
              <a:tr h="1118658">
                <a:tc>
                  <a:txBody>
                    <a:bodyPr/>
                    <a:lstStyle/>
                    <a:p>
                      <a:pPr algn="ctr">
                        <a:spcAft>
                          <a:spcPts val="0"/>
                        </a:spcAft>
                      </a:pPr>
                      <a:endParaRPr lang="en-IN" sz="1200" dirty="0">
                        <a:latin typeface="Bookman Old Style" pitchFamily="18" charset="0"/>
                        <a:ea typeface="Calibri"/>
                        <a:cs typeface="Mangal"/>
                      </a:endParaRPr>
                    </a:p>
                    <a:p>
                      <a:pPr algn="ctr">
                        <a:spcAft>
                          <a:spcPts val="0"/>
                        </a:spcAft>
                      </a:pPr>
                      <a:r>
                        <a:rPr lang="en-US" sz="1200" b="1" dirty="0">
                          <a:latin typeface="Bookman Old Style" pitchFamily="18" charset="0"/>
                          <a:ea typeface="Calibri"/>
                          <a:cs typeface="Arial"/>
                        </a:rPr>
                        <a:t>1.</a:t>
                      </a:r>
                      <a:endParaRPr lang="en-IN" sz="1200" dirty="0">
                        <a:latin typeface="Bookman Old Style" pitchFamily="18" charset="0"/>
                        <a:ea typeface="Calibri"/>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spcAft>
                          <a:spcPts val="0"/>
                        </a:spcAft>
                      </a:pPr>
                      <a:endParaRPr lang="en-IN" sz="1200" dirty="0">
                        <a:latin typeface="Bookman Old Style" pitchFamily="18" charset="0"/>
                        <a:ea typeface="Calibri"/>
                        <a:cs typeface="Mangal"/>
                      </a:endParaRPr>
                    </a:p>
                    <a:p>
                      <a:pPr algn="just">
                        <a:spcAft>
                          <a:spcPts val="0"/>
                        </a:spcAft>
                      </a:pPr>
                      <a:r>
                        <a:rPr lang="en-IN" sz="1200" b="1" dirty="0">
                          <a:latin typeface="Bookman Old Style" pitchFamily="18" charset="0"/>
                          <a:ea typeface="Calibri"/>
                          <a:cs typeface="Arial"/>
                        </a:rPr>
                        <a:t>Deposits, Advances &amp; CD Ratio for Mizoram as on 30.06.2021:</a:t>
                      </a:r>
                      <a:endParaRPr lang="en-IN" sz="1200" dirty="0">
                        <a:latin typeface="Bookman Old Style" pitchFamily="18" charset="0"/>
                        <a:ea typeface="Calibri"/>
                        <a:cs typeface="Mangal"/>
                      </a:endParaRPr>
                    </a:p>
                    <a:p>
                      <a:pPr algn="just">
                        <a:spcAft>
                          <a:spcPts val="0"/>
                        </a:spcAft>
                      </a:pPr>
                      <a:r>
                        <a:rPr lang="en-IN" sz="1200" b="1" dirty="0">
                          <a:latin typeface="Bookman Old Style" pitchFamily="18" charset="0"/>
                          <a:ea typeface="Calibri"/>
                          <a:cs typeface="Arial"/>
                        </a:rPr>
                        <a:t>Low CD Ratio:</a:t>
                      </a:r>
                      <a:r>
                        <a:rPr lang="en-IN" sz="1200" dirty="0">
                          <a:latin typeface="Bookman Old Style" pitchFamily="18" charset="0"/>
                          <a:ea typeface="Calibri"/>
                          <a:cs typeface="Arial"/>
                        </a:rPr>
                        <a:t> All banks most particularly YES Bank, ICICI, SIB and FED Bank were asked by Chief Secretary to increase their CD Ratio.</a:t>
                      </a:r>
                      <a:endParaRPr lang="en-IN" sz="1200" dirty="0">
                        <a:latin typeface="Bookman Old Style" pitchFamily="18" charset="0"/>
                        <a:ea typeface="Calibri"/>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Bef>
                          <a:spcPts val="600"/>
                        </a:spcBef>
                        <a:spcAft>
                          <a:spcPts val="0"/>
                        </a:spcAft>
                      </a:pPr>
                      <a:endParaRPr lang="en-IN" sz="1200" dirty="0">
                        <a:latin typeface="Bookman Old Style" pitchFamily="18" charset="0"/>
                        <a:ea typeface="Calibri"/>
                        <a:cs typeface="Mangal"/>
                      </a:endParaRPr>
                    </a:p>
                    <a:p>
                      <a:pPr algn="ctr">
                        <a:spcBef>
                          <a:spcPts val="600"/>
                        </a:spcBef>
                        <a:spcAft>
                          <a:spcPts val="0"/>
                        </a:spcAft>
                      </a:pPr>
                      <a:r>
                        <a:rPr lang="en-IN" sz="1200" b="1" dirty="0">
                          <a:latin typeface="Bookman Old Style" pitchFamily="18" charset="0"/>
                          <a:ea typeface="Calibri"/>
                          <a:cs typeface="Mangal"/>
                        </a:rPr>
                        <a:t>(Action – All Banks particularly FED, ICICI, NESFB &amp; Yes Bank)</a:t>
                      </a:r>
                      <a:endParaRPr lang="en-IN" sz="1200" dirty="0">
                        <a:latin typeface="Bookman Old Style" pitchFamily="18" charset="0"/>
                        <a:ea typeface="Calibri"/>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spcAft>
                          <a:spcPts val="1000"/>
                        </a:spcAft>
                      </a:pPr>
                      <a:r>
                        <a:rPr lang="en-US" sz="1200" dirty="0">
                          <a:latin typeface="Bookman Old Style" pitchFamily="18" charset="0"/>
                          <a:ea typeface="Calibri"/>
                          <a:cs typeface="Mangal"/>
                        </a:rPr>
                        <a:t>Banks who were below 40% in the June 2021 quarter viz. BOB, UNI, BANDHAAN &amp; IDBI did not make any improvement in present quarter.</a:t>
                      </a:r>
                      <a:endParaRPr lang="en-IN" sz="1200" dirty="0">
                        <a:latin typeface="Bookman Old Style" pitchFamily="18" charset="0"/>
                        <a:ea typeface="Calibri"/>
                        <a:cs typeface="Mangal"/>
                      </a:endParaRPr>
                    </a:p>
                    <a:p>
                      <a:pPr algn="just">
                        <a:spcAft>
                          <a:spcPts val="1000"/>
                        </a:spcAft>
                      </a:pPr>
                      <a:r>
                        <a:rPr lang="en-US" sz="1200" dirty="0">
                          <a:latin typeface="Bookman Old Style" pitchFamily="18" charset="0"/>
                          <a:ea typeface="Calibri"/>
                          <a:cs typeface="Mangal"/>
                        </a:rPr>
                        <a:t>There is no improvement shown by Federal Bank, ICICI, NESFB &amp; YES Banks in the September, 2021 quarter.</a:t>
                      </a:r>
                      <a:endParaRPr lang="en-IN" sz="1200" dirty="0">
                        <a:latin typeface="Bookman Old Style" pitchFamily="18" charset="0"/>
                        <a:ea typeface="Calibri"/>
                        <a:cs typeface="Mangal"/>
                      </a:endParaRPr>
                    </a:p>
                    <a:p>
                      <a:pPr algn="just">
                        <a:spcAft>
                          <a:spcPts val="1000"/>
                        </a:spcAft>
                      </a:pPr>
                      <a:r>
                        <a:rPr lang="en-US" sz="1200" dirty="0">
                          <a:latin typeface="Bookman Old Style" pitchFamily="18" charset="0"/>
                          <a:ea typeface="Calibri"/>
                          <a:cs typeface="Mangal"/>
                        </a:rPr>
                        <a:t>All Banks noted to achieve and increased their advances portfolios.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1"/>
                  </a:ext>
                </a:extLst>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 xmlns:a16="http://schemas.microsoft.com/office/drawing/2014/main" id="{AE0A3CA2-5B64-46F3-AD7B-41F2332676D8}"/>
              </a:ext>
            </a:extLst>
          </p:cNvPr>
          <p:cNvSpPr txBox="1"/>
          <p:nvPr/>
        </p:nvSpPr>
        <p:spPr>
          <a:xfrm>
            <a:off x="428596" y="285734"/>
            <a:ext cx="8429684" cy="278538"/>
          </a:xfrm>
          <a:prstGeom prst="rect">
            <a:avLst/>
          </a:prstGeom>
          <a:noFill/>
        </p:spPr>
        <p:txBody>
          <a:bodyPr wrap="square">
            <a:spAutoFit/>
          </a:bodyPr>
          <a:lstStyle/>
          <a:p>
            <a:pPr marL="342900" lvl="0" indent="-342900" algn="just">
              <a:lnSpc>
                <a:spcPct val="110000"/>
              </a:lnSpc>
              <a:spcAft>
                <a:spcPts val="800"/>
              </a:spcAft>
              <a:buFont typeface="+mj-lt"/>
              <a:buAutoNum type="alphaLcParenR" startAt="3"/>
            </a:pPr>
            <a:r>
              <a:rPr lang="en-US" sz="1100" b="1" dirty="0">
                <a:effectLst/>
                <a:latin typeface="Bookman Old Style" pitchFamily="18" charset="0"/>
                <a:ea typeface="Calibri" panose="020F0502020204030204" pitchFamily="34" charset="0"/>
                <a:cs typeface="Arial" panose="020B0604020202020204" pitchFamily="34" charset="0"/>
              </a:rPr>
              <a:t>Provision of Banking Services in every village within a radius of 5 KMs/ hamlets of 500 households – Status</a:t>
            </a:r>
            <a:endParaRPr lang="en-IN" sz="1100" dirty="0">
              <a:effectLst/>
              <a:latin typeface="Bookman Old Style" pitchFamily="18" charset="0"/>
              <a:ea typeface="Calibri" panose="020F0502020204030204" pitchFamily="34" charset="0"/>
              <a:cs typeface="Arial" panose="020B0604020202020204" pitchFamily="34" charset="0"/>
            </a:endParaRPr>
          </a:p>
        </p:txBody>
      </p:sp>
      <p:graphicFrame>
        <p:nvGraphicFramePr>
          <p:cNvPr id="2" name="Table 1">
            <a:extLst>
              <a:ext uri="{FF2B5EF4-FFF2-40B4-BE49-F238E27FC236}">
                <a16:creationId xmlns="" xmlns:a16="http://schemas.microsoft.com/office/drawing/2014/main" id="{5A0655ED-B4C5-4178-9FD4-85BCDB51F5F2}"/>
              </a:ext>
            </a:extLst>
          </p:cNvPr>
          <p:cNvGraphicFramePr>
            <a:graphicFrameLocks noGrp="1"/>
          </p:cNvGraphicFramePr>
          <p:nvPr/>
        </p:nvGraphicFramePr>
        <p:xfrm>
          <a:off x="785786" y="785800"/>
          <a:ext cx="7786743" cy="3319272"/>
        </p:xfrm>
        <a:graphic>
          <a:graphicData uri="http://schemas.openxmlformats.org/drawingml/2006/table">
            <a:tbl>
              <a:tblPr firstRow="1" firstCol="1" bandRow="1">
                <a:tableStyleId>{5C22544A-7EE6-4342-B048-85BDC9FD1C3A}</a:tableStyleId>
              </a:tblPr>
              <a:tblGrid>
                <a:gridCol w="642942">
                  <a:extLst>
                    <a:ext uri="{9D8B030D-6E8A-4147-A177-3AD203B41FA5}">
                      <a16:colId xmlns="" xmlns:a16="http://schemas.microsoft.com/office/drawing/2014/main" val="4182516494"/>
                    </a:ext>
                  </a:extLst>
                </a:gridCol>
                <a:gridCol w="2424833">
                  <a:extLst>
                    <a:ext uri="{9D8B030D-6E8A-4147-A177-3AD203B41FA5}">
                      <a16:colId xmlns="" xmlns:a16="http://schemas.microsoft.com/office/drawing/2014/main" val="1620046822"/>
                    </a:ext>
                  </a:extLst>
                </a:gridCol>
                <a:gridCol w="1572448">
                  <a:extLst>
                    <a:ext uri="{9D8B030D-6E8A-4147-A177-3AD203B41FA5}">
                      <a16:colId xmlns="" xmlns:a16="http://schemas.microsoft.com/office/drawing/2014/main" val="3903420985"/>
                    </a:ext>
                  </a:extLst>
                </a:gridCol>
                <a:gridCol w="1573260">
                  <a:extLst>
                    <a:ext uri="{9D8B030D-6E8A-4147-A177-3AD203B41FA5}">
                      <a16:colId xmlns="" xmlns:a16="http://schemas.microsoft.com/office/drawing/2014/main" val="3969856221"/>
                    </a:ext>
                  </a:extLst>
                </a:gridCol>
                <a:gridCol w="1573260">
                  <a:extLst>
                    <a:ext uri="{9D8B030D-6E8A-4147-A177-3AD203B41FA5}">
                      <a16:colId xmlns="" xmlns:a16="http://schemas.microsoft.com/office/drawing/2014/main" val="1128021675"/>
                    </a:ext>
                  </a:extLst>
                </a:gridCol>
              </a:tblGrid>
              <a:tr h="0">
                <a:tc rowSpan="2">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Sl. No.</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rowSpan="2">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District</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3">
                  <a:txBody>
                    <a:bodyPr/>
                    <a:lstStyle/>
                    <a:p>
                      <a:pPr algn="just">
                        <a:lnSpc>
                          <a:spcPct val="110000"/>
                        </a:lnSpc>
                        <a:spcAft>
                          <a:spcPts val="800"/>
                        </a:spcAft>
                      </a:pPr>
                      <a:r>
                        <a:rPr lang="en-IN" sz="1100" dirty="0">
                          <a:solidFill>
                            <a:schemeClr val="tx1">
                              <a:lumMod val="95000"/>
                              <a:lumOff val="5000"/>
                            </a:schemeClr>
                          </a:solidFill>
                          <a:effectLst/>
                          <a:latin typeface="Bookman Old Style" pitchFamily="18" charset="0"/>
                        </a:rPr>
                        <a:t>Banking Services in every village within a radius of 5 KMs/ hamlets of 500 households</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IN"/>
                    </a:p>
                  </a:txBody>
                  <a:tcPr/>
                </a:tc>
                <a:tc hMerge="1">
                  <a:txBody>
                    <a:bodyPr/>
                    <a:lstStyle/>
                    <a:p>
                      <a:endParaRPr lang="en-IN"/>
                    </a:p>
                  </a:txBody>
                  <a:tcPr/>
                </a:tc>
                <a:extLst>
                  <a:ext uri="{0D108BD9-81ED-4DB2-BD59-A6C34878D82A}">
                    <a16:rowId xmlns="" xmlns:a16="http://schemas.microsoft.com/office/drawing/2014/main" val="1340512890"/>
                  </a:ext>
                </a:extLst>
              </a:tr>
              <a:tr h="0">
                <a:tc vMerge="1">
                  <a:txBody>
                    <a:bodyPr/>
                    <a:lstStyle/>
                    <a:p>
                      <a:endParaRPr lang="en-IN"/>
                    </a:p>
                  </a:txBody>
                  <a:tcPr/>
                </a:tc>
                <a:tc vMerge="1">
                  <a:txBody>
                    <a:bodyPr/>
                    <a:lstStyle/>
                    <a:p>
                      <a:endParaRPr lang="en-IN"/>
                    </a:p>
                  </a:txBody>
                  <a:tcPr/>
                </a:tc>
                <a:tc>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March 2019</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March 2020 </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March 2021</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2572522976"/>
                  </a:ext>
                </a:extLst>
              </a:tr>
              <a:tr h="0">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1.</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latin typeface="Bookman Old Style" pitchFamily="18" charset="0"/>
                        </a:rPr>
                        <a:t>Aizawl</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4</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1</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637998956"/>
                  </a:ext>
                </a:extLst>
              </a:tr>
              <a:tr h="0">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2.</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a:solidFill>
                            <a:schemeClr val="tx1">
                              <a:lumMod val="95000"/>
                              <a:lumOff val="5000"/>
                            </a:schemeClr>
                          </a:solidFill>
                          <a:effectLst/>
                          <a:latin typeface="Bookman Old Style" pitchFamily="18" charset="0"/>
                        </a:rPr>
                        <a:t>Champhai</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2</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0</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374268563"/>
                  </a:ext>
                </a:extLst>
              </a:tr>
              <a:tr h="0">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3.</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a:solidFill>
                            <a:schemeClr val="tx1">
                              <a:lumMod val="95000"/>
                              <a:lumOff val="5000"/>
                            </a:schemeClr>
                          </a:solidFill>
                          <a:effectLst/>
                          <a:latin typeface="Bookman Old Style" pitchFamily="18" charset="0"/>
                        </a:rPr>
                        <a:t>Hnahthial</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0</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246225865"/>
                  </a:ext>
                </a:extLst>
              </a:tr>
              <a:tr h="0">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4.</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latin typeface="Bookman Old Style" pitchFamily="18" charset="0"/>
                        </a:rPr>
                        <a:t>Khawzawl</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0</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3104744535"/>
                  </a:ext>
                </a:extLst>
              </a:tr>
              <a:tr h="0">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5.</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latin typeface="Bookman Old Style" pitchFamily="18" charset="0"/>
                        </a:rPr>
                        <a:t>Kolasib</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1</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0</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724017399"/>
                  </a:ext>
                </a:extLst>
              </a:tr>
              <a:tr h="0">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6.</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latin typeface="Bookman Old Style" pitchFamily="18" charset="0"/>
                        </a:rPr>
                        <a:t>Lawngtlai</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10</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0</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670150324"/>
                  </a:ext>
                </a:extLst>
              </a:tr>
              <a:tr h="0">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7.</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a:solidFill>
                            <a:schemeClr val="tx1">
                              <a:lumMod val="95000"/>
                              <a:lumOff val="5000"/>
                            </a:schemeClr>
                          </a:solidFill>
                          <a:effectLst/>
                          <a:latin typeface="Bookman Old Style" pitchFamily="18" charset="0"/>
                        </a:rPr>
                        <a:t>Lunglei</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15</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0</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538433289"/>
                  </a:ext>
                </a:extLst>
              </a:tr>
              <a:tr h="0">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8.</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a:solidFill>
                            <a:schemeClr val="tx1">
                              <a:lumMod val="95000"/>
                              <a:lumOff val="5000"/>
                            </a:schemeClr>
                          </a:solidFill>
                          <a:effectLst/>
                          <a:latin typeface="Bookman Old Style" pitchFamily="18" charset="0"/>
                        </a:rPr>
                        <a:t>Mamit</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2</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0</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2986889430"/>
                  </a:ext>
                </a:extLst>
              </a:tr>
              <a:tr h="0">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9.</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a:solidFill>
                            <a:schemeClr val="tx1">
                              <a:lumMod val="95000"/>
                              <a:lumOff val="5000"/>
                            </a:schemeClr>
                          </a:solidFill>
                          <a:effectLst/>
                          <a:latin typeface="Bookman Old Style" pitchFamily="18" charset="0"/>
                        </a:rPr>
                        <a:t>Saiha</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5</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0</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79931061"/>
                  </a:ext>
                </a:extLst>
              </a:tr>
              <a:tr h="0">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10</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a:solidFill>
                            <a:schemeClr val="tx1">
                              <a:lumMod val="95000"/>
                              <a:lumOff val="5000"/>
                            </a:schemeClr>
                          </a:solidFill>
                          <a:effectLst/>
                          <a:latin typeface="Bookman Old Style" pitchFamily="18" charset="0"/>
                        </a:rPr>
                        <a:t>Saitual</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1</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2299191718"/>
                  </a:ext>
                </a:extLst>
              </a:tr>
              <a:tr h="0">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11</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a:solidFill>
                            <a:schemeClr val="tx1">
                              <a:lumMod val="95000"/>
                              <a:lumOff val="5000"/>
                            </a:schemeClr>
                          </a:solidFill>
                          <a:effectLst/>
                          <a:latin typeface="Bookman Old Style" pitchFamily="18" charset="0"/>
                        </a:rPr>
                        <a:t>Serchhip</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0</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0</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293376765"/>
                  </a:ext>
                </a:extLst>
              </a:tr>
              <a:tr h="0">
                <a:tc rowSpan="2">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Sl. No.</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rowSpan="2">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State</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3">
                  <a:txBody>
                    <a:bodyPr/>
                    <a:lstStyle/>
                    <a:p>
                      <a:pPr algn="just">
                        <a:lnSpc>
                          <a:spcPct val="110000"/>
                        </a:lnSpc>
                        <a:spcAft>
                          <a:spcPts val="800"/>
                        </a:spcAft>
                      </a:pPr>
                      <a:r>
                        <a:rPr lang="en-IN" sz="1100" b="1" dirty="0">
                          <a:solidFill>
                            <a:schemeClr val="tx1">
                              <a:lumMod val="95000"/>
                              <a:lumOff val="5000"/>
                            </a:schemeClr>
                          </a:solidFill>
                          <a:effectLst/>
                          <a:latin typeface="Bookman Old Style" pitchFamily="18" charset="0"/>
                        </a:rPr>
                        <a:t>Banking Services in every village within a radius of 5 KMs/ hamlets of 500 households</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IN"/>
                    </a:p>
                  </a:txBody>
                  <a:tcPr/>
                </a:tc>
                <a:tc hMerge="1">
                  <a:txBody>
                    <a:bodyPr/>
                    <a:lstStyle/>
                    <a:p>
                      <a:endParaRPr lang="en-IN"/>
                    </a:p>
                  </a:txBody>
                  <a:tcPr/>
                </a:tc>
                <a:extLst>
                  <a:ext uri="{0D108BD9-81ED-4DB2-BD59-A6C34878D82A}">
                    <a16:rowId xmlns="" xmlns:a16="http://schemas.microsoft.com/office/drawing/2014/main" val="3539690799"/>
                  </a:ext>
                </a:extLst>
              </a:tr>
              <a:tr h="0">
                <a:tc vMerge="1">
                  <a:txBody>
                    <a:bodyPr/>
                    <a:lstStyle/>
                    <a:p>
                      <a:endParaRPr lang="en-IN"/>
                    </a:p>
                  </a:txBody>
                  <a:tcPr/>
                </a:tc>
                <a:tc vMerge="1">
                  <a:txBody>
                    <a:bodyPr/>
                    <a:lstStyle/>
                    <a:p>
                      <a:endParaRPr lang="en-IN"/>
                    </a:p>
                  </a:txBody>
                  <a:tcPr/>
                </a:tc>
                <a:tc>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March 2019</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March 2020 </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March 2021</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3739341968"/>
                  </a:ext>
                </a:extLst>
              </a:tr>
              <a:tr h="0">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1.</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a:solidFill>
                            <a:schemeClr val="tx1">
                              <a:lumMod val="95000"/>
                              <a:lumOff val="5000"/>
                            </a:schemeClr>
                          </a:solidFill>
                          <a:effectLst/>
                          <a:latin typeface="Bookman Old Style" pitchFamily="18" charset="0"/>
                        </a:rPr>
                        <a:t>Mizoram</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39</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2</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14501084"/>
                  </a:ext>
                </a:extLst>
              </a:tr>
            </a:tbl>
          </a:graphicData>
        </a:graphic>
      </p:graphicFrame>
    </p:spTree>
    <p:extLst>
      <p:ext uri="{BB962C8B-B14F-4D97-AF65-F5344CB8AC3E}">
        <p14:creationId xmlns="" xmlns:p14="http://schemas.microsoft.com/office/powerpoint/2010/main" val="7030191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214282" y="142858"/>
            <a:ext cx="8786874" cy="11997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lvl="0" indent="-342900" algn="just">
              <a:lnSpc>
                <a:spcPct val="110000"/>
              </a:lnSpc>
              <a:spcAft>
                <a:spcPts val="800"/>
              </a:spcAft>
              <a:buFont typeface="+mj-lt"/>
              <a:buAutoNum type="alphaUcPeriod" startAt="2"/>
            </a:pPr>
            <a:r>
              <a:rPr lang="en-US" sz="1200" b="1" dirty="0">
                <a:effectLst/>
                <a:latin typeface="Bookman Old Style" pitchFamily="18" charset="0"/>
                <a:ea typeface="Calibri" panose="020F0502020204030204" pitchFamily="34" charset="0"/>
                <a:cs typeface="Arial" panose="020B0604020202020204" pitchFamily="34" charset="0"/>
              </a:rPr>
              <a:t>Usage </a:t>
            </a:r>
            <a:endParaRPr lang="en-IN" sz="1200" dirty="0">
              <a:effectLst/>
              <a:latin typeface="Bookman Old Style" pitchFamily="18" charset="0"/>
              <a:ea typeface="Calibri" panose="020F0502020204030204" pitchFamily="34" charset="0"/>
              <a:cs typeface="Times New Roman" panose="02020603050405020304" pitchFamily="18" charset="0"/>
            </a:endParaRPr>
          </a:p>
          <a:p>
            <a:pPr marL="342900" lvl="0" indent="-342900" algn="just">
              <a:lnSpc>
                <a:spcPct val="110000"/>
              </a:lnSpc>
              <a:spcAft>
                <a:spcPts val="800"/>
              </a:spcAft>
              <a:buFont typeface="+mj-lt"/>
              <a:buAutoNum type="alphaLcParenBoth"/>
            </a:pPr>
            <a:r>
              <a:rPr lang="en-US" sz="1200" b="1" dirty="0">
                <a:effectLst/>
                <a:latin typeface="Bookman Old Style" pitchFamily="18" charset="0"/>
                <a:ea typeface="Calibri" panose="020F0502020204030204" pitchFamily="34" charset="0"/>
                <a:cs typeface="Arial" panose="020B0604020202020204" pitchFamily="34" charset="0"/>
              </a:rPr>
              <a:t>Savings Account Indicators </a:t>
            </a:r>
            <a:endParaRPr lang="en-IN" sz="1200" dirty="0">
              <a:effectLst/>
              <a:latin typeface="Bookman Old Style" pitchFamily="18" charset="0"/>
              <a:ea typeface="Calibri" panose="020F0502020204030204" pitchFamily="34" charset="0"/>
              <a:cs typeface="Times New Roman" panose="02020603050405020304" pitchFamily="18" charset="0"/>
            </a:endParaRPr>
          </a:p>
          <a:p>
            <a:pPr marL="742950" lvl="1" indent="-285750" algn="just">
              <a:lnSpc>
                <a:spcPct val="110000"/>
              </a:lnSpc>
              <a:spcAft>
                <a:spcPts val="800"/>
              </a:spcAft>
              <a:buFont typeface="+mj-lt"/>
              <a:buAutoNum type="romanLcPeriod"/>
            </a:pPr>
            <a:r>
              <a:rPr lang="en-US" sz="1200" dirty="0">
                <a:effectLst/>
                <a:latin typeface="Bookman Old Style" pitchFamily="18" charset="0"/>
                <a:ea typeface="Calibri" panose="020F0502020204030204" pitchFamily="34" charset="0"/>
                <a:cs typeface="Arial" panose="020B0604020202020204" pitchFamily="34" charset="0"/>
              </a:rPr>
              <a:t>Number of BSBDA per One </a:t>
            </a:r>
            <a:r>
              <a:rPr lang="en-US" sz="1200" dirty="0" err="1">
                <a:effectLst/>
                <a:latin typeface="Bookman Old Style" pitchFamily="18" charset="0"/>
                <a:ea typeface="Calibri" panose="020F0502020204030204" pitchFamily="34" charset="0"/>
                <a:cs typeface="Arial" panose="020B0604020202020204" pitchFamily="34" charset="0"/>
              </a:rPr>
              <a:t>Lakh</a:t>
            </a:r>
            <a:r>
              <a:rPr lang="en-US" sz="1200" dirty="0">
                <a:effectLst/>
                <a:latin typeface="Bookman Old Style" pitchFamily="18" charset="0"/>
                <a:ea typeface="Calibri" panose="020F0502020204030204" pitchFamily="34" charset="0"/>
                <a:cs typeface="Arial" panose="020B0604020202020204" pitchFamily="34" charset="0"/>
              </a:rPr>
              <a:t> </a:t>
            </a:r>
            <a:r>
              <a:rPr lang="en-US" sz="1200" dirty="0" smtClean="0">
                <a:effectLst/>
                <a:latin typeface="Bookman Old Style" pitchFamily="18" charset="0"/>
                <a:ea typeface="Calibri" panose="020F0502020204030204" pitchFamily="34" charset="0"/>
                <a:cs typeface="Arial" panose="020B0604020202020204" pitchFamily="34" charset="0"/>
              </a:rPr>
              <a:t>Population</a:t>
            </a:r>
            <a:r>
              <a:rPr lang="en-US" sz="1200" dirty="0">
                <a:effectLst/>
                <a:latin typeface="Bookman Old Style" pitchFamily="18" charset="0"/>
                <a:ea typeface="Calibri" panose="020F0502020204030204" pitchFamily="34" charset="0"/>
                <a:cs typeface="Arial" panose="020B0604020202020204" pitchFamily="34" charset="0"/>
              </a:rPr>
              <a:t> </a:t>
            </a:r>
            <a:endParaRPr lang="en-IN" sz="1200" dirty="0">
              <a:effectLst/>
              <a:latin typeface="Bookman Old Style" pitchFamily="18" charset="0"/>
              <a:ea typeface="Calibri" panose="020F0502020204030204" pitchFamily="34" charset="0"/>
              <a:cs typeface="Times New Roman" panose="02020603050405020304" pitchFamily="18" charset="0"/>
            </a:endParaRPr>
          </a:p>
          <a:p>
            <a:pPr marL="742950" lvl="1" indent="-285750" algn="just">
              <a:lnSpc>
                <a:spcPct val="110000"/>
              </a:lnSpc>
              <a:spcAft>
                <a:spcPts val="800"/>
              </a:spcAft>
              <a:buFont typeface="+mj-lt"/>
              <a:buAutoNum type="romanLcPeriod" startAt="2"/>
            </a:pPr>
            <a:r>
              <a:rPr lang="en-US" sz="1200" dirty="0">
                <a:effectLst/>
                <a:latin typeface="Bookman Old Style" pitchFamily="18" charset="0"/>
                <a:ea typeface="Calibri" panose="020F0502020204030204" pitchFamily="34" charset="0"/>
                <a:cs typeface="Arial" panose="020B0604020202020204" pitchFamily="34" charset="0"/>
              </a:rPr>
              <a:t>Number of PMJDY Accounts per One Lakh Population</a:t>
            </a:r>
            <a:endParaRPr lang="en-IN" sz="1200" dirty="0">
              <a:effectLst/>
              <a:latin typeface="Bookman Old Style" pitchFamily="18" charset="0"/>
              <a:ea typeface="Calibri" panose="020F0502020204030204" pitchFamily="34" charset="0"/>
              <a:cs typeface="Times New Roman" panose="02020603050405020304" pitchFamily="18" charset="0"/>
            </a:endParaRPr>
          </a:p>
        </p:txBody>
      </p:sp>
      <p:graphicFrame>
        <p:nvGraphicFramePr>
          <p:cNvPr id="3" name="Table 2">
            <a:extLst>
              <a:ext uri="{FF2B5EF4-FFF2-40B4-BE49-F238E27FC236}">
                <a16:creationId xmlns="" xmlns:a16="http://schemas.microsoft.com/office/drawing/2014/main" id="{17FB1583-FC00-4417-AF84-D2E3BA1B115C}"/>
              </a:ext>
            </a:extLst>
          </p:cNvPr>
          <p:cNvGraphicFramePr>
            <a:graphicFrameLocks noGrp="1"/>
          </p:cNvGraphicFramePr>
          <p:nvPr>
            <p:extLst>
              <p:ext uri="{D42A27DB-BD31-4B8C-83A1-F6EECF244321}">
                <p14:modId xmlns="" xmlns:p14="http://schemas.microsoft.com/office/powerpoint/2010/main" val="1621192088"/>
              </p:ext>
            </p:extLst>
          </p:nvPr>
        </p:nvGraphicFramePr>
        <p:xfrm>
          <a:off x="785786" y="1500180"/>
          <a:ext cx="7786741" cy="2762123"/>
        </p:xfrm>
        <a:graphic>
          <a:graphicData uri="http://schemas.openxmlformats.org/drawingml/2006/table">
            <a:tbl>
              <a:tblPr firstRow="1" firstCol="1" bandRow="1">
                <a:tableStyleId>{5C22544A-7EE6-4342-B048-85BDC9FD1C3A}</a:tableStyleId>
              </a:tblPr>
              <a:tblGrid>
                <a:gridCol w="714380">
                  <a:extLst>
                    <a:ext uri="{9D8B030D-6E8A-4147-A177-3AD203B41FA5}">
                      <a16:colId xmlns="" xmlns:a16="http://schemas.microsoft.com/office/drawing/2014/main" val="3288396962"/>
                    </a:ext>
                  </a:extLst>
                </a:gridCol>
                <a:gridCol w="1500198">
                  <a:extLst>
                    <a:ext uri="{9D8B030D-6E8A-4147-A177-3AD203B41FA5}">
                      <a16:colId xmlns="" xmlns:a16="http://schemas.microsoft.com/office/drawing/2014/main" val="2426287102"/>
                    </a:ext>
                  </a:extLst>
                </a:gridCol>
                <a:gridCol w="2071702">
                  <a:extLst>
                    <a:ext uri="{9D8B030D-6E8A-4147-A177-3AD203B41FA5}">
                      <a16:colId xmlns="" xmlns:a16="http://schemas.microsoft.com/office/drawing/2014/main" val="1100319127"/>
                    </a:ext>
                  </a:extLst>
                </a:gridCol>
                <a:gridCol w="353941"/>
                <a:gridCol w="1360571">
                  <a:extLst>
                    <a:ext uri="{9D8B030D-6E8A-4147-A177-3AD203B41FA5}">
                      <a16:colId xmlns="" xmlns:a16="http://schemas.microsoft.com/office/drawing/2014/main" val="4232526896"/>
                    </a:ext>
                  </a:extLst>
                </a:gridCol>
                <a:gridCol w="212689"/>
                <a:gridCol w="1573260">
                  <a:extLst>
                    <a:ext uri="{9D8B030D-6E8A-4147-A177-3AD203B41FA5}">
                      <a16:colId xmlns="" xmlns:a16="http://schemas.microsoft.com/office/drawing/2014/main" val="1158465382"/>
                    </a:ext>
                  </a:extLst>
                </a:gridCol>
              </a:tblGrid>
              <a:tr h="0">
                <a:tc rowSpan="2">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Sl. No.</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rowSpan="2">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District</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5">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Number of PMJDY Accounts/One </a:t>
                      </a:r>
                      <a:r>
                        <a:rPr lang="en-IN" sz="1100" dirty="0" err="1">
                          <a:solidFill>
                            <a:schemeClr val="tx1">
                              <a:lumMod val="95000"/>
                              <a:lumOff val="5000"/>
                            </a:schemeClr>
                          </a:solidFill>
                          <a:effectLst/>
                          <a:latin typeface="Bookman Old Style" pitchFamily="18" charset="0"/>
                        </a:rPr>
                        <a:t>Lakh</a:t>
                      </a:r>
                      <a:r>
                        <a:rPr lang="en-IN" sz="1100" dirty="0">
                          <a:solidFill>
                            <a:schemeClr val="tx1">
                              <a:lumMod val="95000"/>
                              <a:lumOff val="5000"/>
                            </a:schemeClr>
                          </a:solidFill>
                          <a:effectLst/>
                          <a:latin typeface="Bookman Old Style" pitchFamily="18" charset="0"/>
                        </a:rPr>
                        <a:t> Population</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extLst>
                  <a:ext uri="{0D108BD9-81ED-4DB2-BD59-A6C34878D82A}">
                    <a16:rowId xmlns="" xmlns:a16="http://schemas.microsoft.com/office/drawing/2014/main" val="2505903588"/>
                  </a:ext>
                </a:extLst>
              </a:tr>
              <a:tr h="0">
                <a:tc vMerge="1">
                  <a:txBody>
                    <a:bodyPr/>
                    <a:lstStyle/>
                    <a:p>
                      <a:endParaRPr lang="en-IN"/>
                    </a:p>
                  </a:txBody>
                  <a:tcPr/>
                </a:tc>
                <a:tc vMerge="1">
                  <a:txBody>
                    <a:bodyPr/>
                    <a:lstStyle/>
                    <a:p>
                      <a:endParaRPr lang="en-IN"/>
                    </a:p>
                  </a:txBody>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March 2019</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March 2020</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pPr algn="ctr">
                        <a:lnSpc>
                          <a:spcPct val="110000"/>
                        </a:lnSpc>
                        <a:spcAft>
                          <a:spcPts val="800"/>
                        </a:spcAft>
                      </a:pP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March 2021</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pPr algn="ctr">
                        <a:lnSpc>
                          <a:spcPct val="110000"/>
                        </a:lnSpc>
                        <a:spcAft>
                          <a:spcPts val="800"/>
                        </a:spcAft>
                      </a:pP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 xmlns:a16="http://schemas.microsoft.com/office/drawing/2014/main" val="3712402390"/>
                  </a:ext>
                </a:extLst>
              </a:tr>
              <a:tr h="0">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1.</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latin typeface="Bookman Old Style" pitchFamily="18" charset="0"/>
                        </a:rPr>
                        <a:t>Aizawl</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21927</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26573</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pPr algn="ctr">
                        <a:lnSpc>
                          <a:spcPct val="110000"/>
                        </a:lnSpc>
                        <a:spcAft>
                          <a:spcPts val="800"/>
                        </a:spcAft>
                      </a:pP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26967</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pPr algn="ctr">
                        <a:lnSpc>
                          <a:spcPct val="110000"/>
                        </a:lnSpc>
                        <a:spcAft>
                          <a:spcPts val="800"/>
                        </a:spcAft>
                      </a:pP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 xmlns:a16="http://schemas.microsoft.com/office/drawing/2014/main" val="1345190005"/>
                  </a:ext>
                </a:extLst>
              </a:tr>
              <a:tr h="0">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2.</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latin typeface="Bookman Old Style" pitchFamily="18" charset="0"/>
                        </a:rPr>
                        <a:t>Champhai</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29616</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25891</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pPr algn="ctr">
                        <a:lnSpc>
                          <a:spcPct val="110000"/>
                        </a:lnSpc>
                        <a:spcAft>
                          <a:spcPts val="800"/>
                        </a:spcAft>
                      </a:pP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24548</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pPr algn="ctr">
                        <a:lnSpc>
                          <a:spcPct val="110000"/>
                        </a:lnSpc>
                        <a:spcAft>
                          <a:spcPts val="800"/>
                        </a:spcAft>
                      </a:pP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 xmlns:a16="http://schemas.microsoft.com/office/drawing/2014/main" val="2064723314"/>
                  </a:ext>
                </a:extLst>
              </a:tr>
              <a:tr h="0">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3.</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latin typeface="Bookman Old Style" pitchFamily="18" charset="0"/>
                        </a:rPr>
                        <a:t>Hnahthial</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42866</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pPr algn="ctr">
                        <a:lnSpc>
                          <a:spcPct val="110000"/>
                        </a:lnSpc>
                        <a:spcAft>
                          <a:spcPts val="800"/>
                        </a:spcAft>
                      </a:pP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26121</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pPr algn="ctr">
                        <a:lnSpc>
                          <a:spcPct val="110000"/>
                        </a:lnSpc>
                        <a:spcAft>
                          <a:spcPts val="800"/>
                        </a:spcAft>
                      </a:pP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 xmlns:a16="http://schemas.microsoft.com/office/drawing/2014/main" val="1893236041"/>
                  </a:ext>
                </a:extLst>
              </a:tr>
              <a:tr h="0">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4.</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latin typeface="Bookman Old Style" pitchFamily="18" charset="0"/>
                        </a:rPr>
                        <a:t>Khawzawl</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55556</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pPr algn="ctr">
                        <a:lnSpc>
                          <a:spcPct val="110000"/>
                        </a:lnSpc>
                        <a:spcAft>
                          <a:spcPts val="800"/>
                        </a:spcAft>
                      </a:pP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57788</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pPr algn="ctr">
                        <a:lnSpc>
                          <a:spcPct val="110000"/>
                        </a:lnSpc>
                        <a:spcAft>
                          <a:spcPts val="800"/>
                        </a:spcAft>
                      </a:pP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 xmlns:a16="http://schemas.microsoft.com/office/drawing/2014/main" val="4008093512"/>
                  </a:ext>
                </a:extLst>
              </a:tr>
              <a:tr h="0">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5.</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latin typeface="Bookman Old Style" pitchFamily="18" charset="0"/>
                        </a:rPr>
                        <a:t>Kolasib</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24920</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33611</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pPr algn="ctr">
                        <a:lnSpc>
                          <a:spcPct val="110000"/>
                        </a:lnSpc>
                        <a:spcAft>
                          <a:spcPts val="800"/>
                        </a:spcAft>
                      </a:pP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24293</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pPr algn="ctr">
                        <a:lnSpc>
                          <a:spcPct val="110000"/>
                        </a:lnSpc>
                        <a:spcAft>
                          <a:spcPts val="800"/>
                        </a:spcAft>
                      </a:pP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 xmlns:a16="http://schemas.microsoft.com/office/drawing/2014/main" val="2409282533"/>
                  </a:ext>
                </a:extLst>
              </a:tr>
              <a:tr h="0">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6.</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latin typeface="Bookman Old Style" pitchFamily="18" charset="0"/>
                        </a:rPr>
                        <a:t>Lawngtlai</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36670</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55457</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pPr algn="ctr">
                        <a:lnSpc>
                          <a:spcPct val="110000"/>
                        </a:lnSpc>
                        <a:spcAft>
                          <a:spcPts val="800"/>
                        </a:spcAft>
                      </a:pP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56368</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pPr algn="ctr">
                        <a:lnSpc>
                          <a:spcPct val="110000"/>
                        </a:lnSpc>
                        <a:spcAft>
                          <a:spcPts val="800"/>
                        </a:spcAft>
                      </a:pP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 xmlns:a16="http://schemas.microsoft.com/office/drawing/2014/main" val="3559369293"/>
                  </a:ext>
                </a:extLst>
              </a:tr>
              <a:tr h="0">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7.</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latin typeface="Bookman Old Style" pitchFamily="18" charset="0"/>
                        </a:rPr>
                        <a:t>Lunglei</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38974</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46750</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pPr algn="ctr">
                        <a:lnSpc>
                          <a:spcPct val="110000"/>
                        </a:lnSpc>
                        <a:spcAft>
                          <a:spcPts val="800"/>
                        </a:spcAft>
                      </a:pP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46958</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pPr algn="ctr">
                        <a:lnSpc>
                          <a:spcPct val="110000"/>
                        </a:lnSpc>
                        <a:spcAft>
                          <a:spcPts val="800"/>
                        </a:spcAft>
                      </a:pP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 xmlns:a16="http://schemas.microsoft.com/office/drawing/2014/main" val="1831938798"/>
                  </a:ext>
                </a:extLst>
              </a:tr>
              <a:tr h="0">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8.</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latin typeface="Bookman Old Style" pitchFamily="18" charset="0"/>
                        </a:rPr>
                        <a:t>Mamit</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24518</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42346</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pPr algn="ctr">
                        <a:lnSpc>
                          <a:spcPct val="110000"/>
                        </a:lnSpc>
                        <a:spcAft>
                          <a:spcPts val="800"/>
                        </a:spcAft>
                      </a:pP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33505</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pPr algn="ctr">
                        <a:lnSpc>
                          <a:spcPct val="110000"/>
                        </a:lnSpc>
                        <a:spcAft>
                          <a:spcPts val="800"/>
                        </a:spcAft>
                      </a:pP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 xmlns:a16="http://schemas.microsoft.com/office/drawing/2014/main" val="3008117808"/>
                  </a:ext>
                </a:extLst>
              </a:tr>
              <a:tr h="0">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9.</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latin typeface="Bookman Old Style" pitchFamily="18" charset="0"/>
                        </a:rPr>
                        <a:t>Saiha</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33952</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54026</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pPr algn="ctr">
                        <a:lnSpc>
                          <a:spcPct val="110000"/>
                        </a:lnSpc>
                        <a:spcAft>
                          <a:spcPts val="800"/>
                        </a:spcAft>
                      </a:pP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63352</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pPr algn="ctr">
                        <a:lnSpc>
                          <a:spcPct val="110000"/>
                        </a:lnSpc>
                        <a:spcAft>
                          <a:spcPts val="800"/>
                        </a:spcAft>
                      </a:pP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 xmlns:a16="http://schemas.microsoft.com/office/drawing/2014/main" val="1080087907"/>
                  </a:ext>
                </a:extLst>
              </a:tr>
              <a:tr h="0">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10.</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latin typeface="Bookman Old Style" pitchFamily="18" charset="0"/>
                        </a:rPr>
                        <a:t>Saitual</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40196</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pPr algn="ctr">
                        <a:lnSpc>
                          <a:spcPct val="110000"/>
                        </a:lnSpc>
                        <a:spcAft>
                          <a:spcPts val="800"/>
                        </a:spcAft>
                      </a:pP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41074</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pPr algn="ctr">
                        <a:lnSpc>
                          <a:spcPct val="110000"/>
                        </a:lnSpc>
                        <a:spcAft>
                          <a:spcPts val="800"/>
                        </a:spcAft>
                      </a:pP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 xmlns:a16="http://schemas.microsoft.com/office/drawing/2014/main" val="3579701577"/>
                  </a:ext>
                </a:extLst>
              </a:tr>
              <a:tr h="0">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11.</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latin typeface="Bookman Old Style" pitchFamily="18" charset="0"/>
                        </a:rPr>
                        <a:t>Serchhip</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26311</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39658</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pPr algn="ctr">
                        <a:lnSpc>
                          <a:spcPct val="110000"/>
                        </a:lnSpc>
                        <a:spcAft>
                          <a:spcPts val="800"/>
                        </a:spcAft>
                      </a:pP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36990</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pPr algn="ctr">
                        <a:lnSpc>
                          <a:spcPct val="110000"/>
                        </a:lnSpc>
                        <a:spcAft>
                          <a:spcPts val="800"/>
                        </a:spcAft>
                      </a:pP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 xmlns:a16="http://schemas.microsoft.com/office/drawing/2014/main" val="1378958568"/>
                  </a:ext>
                </a:extLst>
              </a:tr>
              <a:tr h="0">
                <a:tc rowSpan="2">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Sl. No.</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rowSpan="2">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State</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5">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Number of PMJDY Accounts/One </a:t>
                      </a:r>
                      <a:r>
                        <a:rPr lang="en-IN" sz="1100" dirty="0" err="1">
                          <a:solidFill>
                            <a:schemeClr val="tx1">
                              <a:lumMod val="95000"/>
                              <a:lumOff val="5000"/>
                            </a:schemeClr>
                          </a:solidFill>
                          <a:effectLst/>
                          <a:latin typeface="Bookman Old Style" pitchFamily="18" charset="0"/>
                        </a:rPr>
                        <a:t>Lakh</a:t>
                      </a:r>
                      <a:r>
                        <a:rPr lang="en-IN" sz="1100" dirty="0">
                          <a:solidFill>
                            <a:schemeClr val="tx1">
                              <a:lumMod val="95000"/>
                              <a:lumOff val="5000"/>
                            </a:schemeClr>
                          </a:solidFill>
                          <a:effectLst/>
                          <a:latin typeface="Bookman Old Style" pitchFamily="18" charset="0"/>
                        </a:rPr>
                        <a:t> Population</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extLst>
                  <a:ext uri="{0D108BD9-81ED-4DB2-BD59-A6C34878D82A}">
                    <a16:rowId xmlns="" xmlns:a16="http://schemas.microsoft.com/office/drawing/2014/main" val="978980389"/>
                  </a:ext>
                </a:extLst>
              </a:tr>
              <a:tr h="0">
                <a:tc vMerge="1">
                  <a:txBody>
                    <a:bodyPr/>
                    <a:lstStyle/>
                    <a:p>
                      <a:endParaRPr lang="en-IN"/>
                    </a:p>
                  </a:txBody>
                  <a:tcPr/>
                </a:tc>
                <a:tc vMerge="1">
                  <a:txBody>
                    <a:bodyPr/>
                    <a:lstStyle/>
                    <a:p>
                      <a:endParaRPr lang="en-IN"/>
                    </a:p>
                  </a:txBody>
                  <a:tcPr/>
                </a:tc>
                <a:tc gridSpan="2">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March 2019</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IN"/>
                    </a:p>
                  </a:txBody>
                  <a:tcPr/>
                </a:tc>
                <a:tc gridSpan="2">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March 2020</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IN"/>
                    </a:p>
                  </a:txBody>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March 2021</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2999196365"/>
                  </a:ext>
                </a:extLst>
              </a:tr>
              <a:tr h="0">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1.</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Mizoram</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236890</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IN"/>
                    </a:p>
                  </a:txBody>
                  <a:tcPr/>
                </a:tc>
                <a:tc gridSpan="2">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462931</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IN"/>
                    </a:p>
                  </a:txBody>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36252</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3635535225"/>
                  </a:ext>
                </a:extLst>
              </a:tr>
            </a:tbl>
          </a:graphicData>
        </a:graphic>
      </p:graphicFrame>
    </p:spTree>
    <p:extLst>
      <p:ext uri="{BB962C8B-B14F-4D97-AF65-F5344CB8AC3E}">
        <p14:creationId xmlns="" xmlns:p14="http://schemas.microsoft.com/office/powerpoint/2010/main" val="6726177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228600" y="438150"/>
            <a:ext cx="8229600" cy="7914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742950" lvl="1" indent="-285750" algn="just">
              <a:lnSpc>
                <a:spcPct val="110000"/>
              </a:lnSpc>
              <a:spcAft>
                <a:spcPts val="800"/>
              </a:spcAft>
              <a:buFont typeface="+mj-lt"/>
              <a:buAutoNum type="romanLcPeriod" startAt="3"/>
            </a:pPr>
            <a:r>
              <a:rPr lang="en-US" sz="1200" dirty="0">
                <a:effectLst/>
                <a:latin typeface="Bookman Old Style" pitchFamily="18" charset="0"/>
                <a:ea typeface="Calibri" panose="020F0502020204030204" pitchFamily="34" charset="0"/>
                <a:cs typeface="Arial" panose="020B0604020202020204" pitchFamily="34" charset="0"/>
              </a:rPr>
              <a:t>Number of Women BSBDA per One Lakh Women Population</a:t>
            </a:r>
            <a:endParaRPr lang="en-IN" sz="1200" dirty="0">
              <a:effectLst/>
              <a:latin typeface="Bookman Old Style" pitchFamily="18" charset="0"/>
              <a:ea typeface="Calibri" panose="020F0502020204030204" pitchFamily="34" charset="0"/>
              <a:cs typeface="Times New Roman" panose="02020603050405020304" pitchFamily="18" charset="0"/>
            </a:endParaRPr>
          </a:p>
          <a:p>
            <a:pPr marL="457200" algn="just">
              <a:lnSpc>
                <a:spcPct val="110000"/>
              </a:lnSpc>
            </a:pPr>
            <a:r>
              <a:rPr lang="en-US" sz="1200" dirty="0">
                <a:effectLst/>
                <a:latin typeface="Bookman Old Style" pitchFamily="18" charset="0"/>
                <a:ea typeface="Calibri" panose="020F0502020204030204" pitchFamily="34" charset="0"/>
                <a:cs typeface="Arial" panose="020B0604020202020204" pitchFamily="34" charset="0"/>
              </a:rPr>
              <a:t> </a:t>
            </a:r>
            <a:endParaRPr lang="en-IN" sz="1200" dirty="0">
              <a:effectLst/>
              <a:latin typeface="Bookman Old Style" pitchFamily="18" charset="0"/>
              <a:ea typeface="Calibri" panose="020F0502020204030204" pitchFamily="34" charset="0"/>
              <a:cs typeface="Times New Roman" panose="02020603050405020304" pitchFamily="18" charset="0"/>
            </a:endParaRPr>
          </a:p>
          <a:p>
            <a:pPr marL="742950" lvl="1" indent="-285750" algn="just">
              <a:lnSpc>
                <a:spcPct val="110000"/>
              </a:lnSpc>
              <a:spcAft>
                <a:spcPts val="800"/>
              </a:spcAft>
              <a:buFont typeface="+mj-lt"/>
              <a:buAutoNum type="romanLcPeriod" startAt="4"/>
            </a:pPr>
            <a:r>
              <a:rPr lang="en-US" sz="1200" dirty="0">
                <a:effectLst/>
                <a:latin typeface="Bookman Old Style" pitchFamily="18" charset="0"/>
                <a:ea typeface="Calibri" panose="020F0502020204030204" pitchFamily="34" charset="0"/>
                <a:cs typeface="Arial" panose="020B0604020202020204" pitchFamily="34" charset="0"/>
              </a:rPr>
              <a:t>Number of Women PMJDY Accounts per One Lakh Women Population</a:t>
            </a:r>
            <a:endParaRPr lang="en-IN" sz="1200" dirty="0">
              <a:effectLst/>
              <a:latin typeface="Bookman Old Style" pitchFamily="18" charset="0"/>
              <a:ea typeface="Calibri" panose="020F0502020204030204" pitchFamily="34" charset="0"/>
              <a:cs typeface="Times New Roman" panose="02020603050405020304" pitchFamily="18" charset="0"/>
            </a:endParaRPr>
          </a:p>
        </p:txBody>
      </p:sp>
      <p:graphicFrame>
        <p:nvGraphicFramePr>
          <p:cNvPr id="2" name="Table 1">
            <a:extLst>
              <a:ext uri="{FF2B5EF4-FFF2-40B4-BE49-F238E27FC236}">
                <a16:creationId xmlns="" xmlns:a16="http://schemas.microsoft.com/office/drawing/2014/main" id="{4DF7D99C-0A53-4B2A-9135-87FB08969CA1}"/>
              </a:ext>
            </a:extLst>
          </p:cNvPr>
          <p:cNvGraphicFramePr>
            <a:graphicFrameLocks noGrp="1"/>
          </p:cNvGraphicFramePr>
          <p:nvPr>
            <p:extLst>
              <p:ext uri="{D42A27DB-BD31-4B8C-83A1-F6EECF244321}">
                <p14:modId xmlns="" xmlns:p14="http://schemas.microsoft.com/office/powerpoint/2010/main" val="2224661397"/>
              </p:ext>
            </p:extLst>
          </p:nvPr>
        </p:nvGraphicFramePr>
        <p:xfrm>
          <a:off x="1071538" y="1352550"/>
          <a:ext cx="7429554" cy="3126740"/>
        </p:xfrm>
        <a:graphic>
          <a:graphicData uri="http://schemas.openxmlformats.org/drawingml/2006/table">
            <a:tbl>
              <a:tblPr firstRow="1" firstCol="1" bandRow="1">
                <a:tableStyleId>{5C22544A-7EE6-4342-B048-85BDC9FD1C3A}</a:tableStyleId>
              </a:tblPr>
              <a:tblGrid>
                <a:gridCol w="714380">
                  <a:extLst>
                    <a:ext uri="{9D8B030D-6E8A-4147-A177-3AD203B41FA5}">
                      <a16:colId xmlns="" xmlns:a16="http://schemas.microsoft.com/office/drawing/2014/main" val="3484763966"/>
                    </a:ext>
                  </a:extLst>
                </a:gridCol>
                <a:gridCol w="1857388">
                  <a:extLst>
                    <a:ext uri="{9D8B030D-6E8A-4147-A177-3AD203B41FA5}">
                      <a16:colId xmlns="" xmlns:a16="http://schemas.microsoft.com/office/drawing/2014/main" val="721120242"/>
                    </a:ext>
                  </a:extLst>
                </a:gridCol>
                <a:gridCol w="1855602">
                  <a:extLst>
                    <a:ext uri="{9D8B030D-6E8A-4147-A177-3AD203B41FA5}">
                      <a16:colId xmlns="" xmlns:a16="http://schemas.microsoft.com/office/drawing/2014/main" val="3814775172"/>
                    </a:ext>
                  </a:extLst>
                </a:gridCol>
                <a:gridCol w="1501092">
                  <a:extLst>
                    <a:ext uri="{9D8B030D-6E8A-4147-A177-3AD203B41FA5}">
                      <a16:colId xmlns="" xmlns:a16="http://schemas.microsoft.com/office/drawing/2014/main" val="3900536965"/>
                    </a:ext>
                  </a:extLst>
                </a:gridCol>
                <a:gridCol w="1501092">
                  <a:extLst>
                    <a:ext uri="{9D8B030D-6E8A-4147-A177-3AD203B41FA5}">
                      <a16:colId xmlns="" xmlns:a16="http://schemas.microsoft.com/office/drawing/2014/main" val="295637370"/>
                    </a:ext>
                  </a:extLst>
                </a:gridCol>
              </a:tblGrid>
              <a:tr h="0">
                <a:tc rowSpan="2">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Sl. No.</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rowSpan="2">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District</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3">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Number of Women PMJDY Accounts per One </a:t>
                      </a:r>
                      <a:r>
                        <a:rPr lang="en-IN" sz="1100" b="1" dirty="0" err="1">
                          <a:solidFill>
                            <a:schemeClr val="tx1">
                              <a:lumMod val="95000"/>
                              <a:lumOff val="5000"/>
                            </a:schemeClr>
                          </a:solidFill>
                          <a:effectLst/>
                          <a:latin typeface="Bookman Old Style" pitchFamily="18" charset="0"/>
                        </a:rPr>
                        <a:t>Lakh</a:t>
                      </a:r>
                      <a:r>
                        <a:rPr lang="en-IN" sz="1100" b="1" dirty="0">
                          <a:solidFill>
                            <a:schemeClr val="tx1">
                              <a:lumMod val="95000"/>
                              <a:lumOff val="5000"/>
                            </a:schemeClr>
                          </a:solidFill>
                          <a:effectLst/>
                          <a:latin typeface="Bookman Old Style" pitchFamily="18" charset="0"/>
                        </a:rPr>
                        <a:t> Women Population</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IN"/>
                    </a:p>
                  </a:txBody>
                  <a:tcPr/>
                </a:tc>
                <a:tc hMerge="1">
                  <a:txBody>
                    <a:bodyPr/>
                    <a:lstStyle/>
                    <a:p>
                      <a:endParaRPr lang="en-IN"/>
                    </a:p>
                  </a:txBody>
                  <a:tcPr/>
                </a:tc>
                <a:extLst>
                  <a:ext uri="{0D108BD9-81ED-4DB2-BD59-A6C34878D82A}">
                    <a16:rowId xmlns="" xmlns:a16="http://schemas.microsoft.com/office/drawing/2014/main" val="3817411524"/>
                  </a:ext>
                </a:extLst>
              </a:tr>
              <a:tr h="0">
                <a:tc vMerge="1">
                  <a:txBody>
                    <a:bodyPr/>
                    <a:lstStyle/>
                    <a:p>
                      <a:endParaRPr lang="en-IN"/>
                    </a:p>
                  </a:txBody>
                  <a:tcPr/>
                </a:tc>
                <a:tc vMerge="1">
                  <a:txBody>
                    <a:bodyPr/>
                    <a:lstStyle/>
                    <a:p>
                      <a:endParaRPr lang="en-IN"/>
                    </a:p>
                  </a:txBody>
                  <a:tcPr/>
                </a:tc>
                <a:tc>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March 2019</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March 2020</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March 2021</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830623055"/>
                  </a:ext>
                </a:extLst>
              </a:tr>
              <a:tr h="0">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1.</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latin typeface="Bookman Old Style" pitchFamily="18" charset="0"/>
                        </a:rPr>
                        <a:t>Aizawl</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 </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 </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20387</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3438427487"/>
                  </a:ext>
                </a:extLst>
              </a:tr>
              <a:tr h="0">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2.</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latin typeface="Bookman Old Style" pitchFamily="18" charset="0"/>
                        </a:rPr>
                        <a:t>Champhai</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 </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 </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19075</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3775178854"/>
                  </a:ext>
                </a:extLst>
              </a:tr>
              <a:tr h="0">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3.</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latin typeface="Bookman Old Style" pitchFamily="18" charset="0"/>
                        </a:rPr>
                        <a:t>Hnahthial</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 </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 </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705530703"/>
                  </a:ext>
                </a:extLst>
              </a:tr>
              <a:tr h="0">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4.</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latin typeface="Bookman Old Style" pitchFamily="18" charset="0"/>
                        </a:rPr>
                        <a:t>Khawzawl</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 </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 </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852886929"/>
                  </a:ext>
                </a:extLst>
              </a:tr>
              <a:tr h="0">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5.</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latin typeface="Bookman Old Style" pitchFamily="18" charset="0"/>
                        </a:rPr>
                        <a:t>Kolasib</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 </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 </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28206</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005537357"/>
                  </a:ext>
                </a:extLst>
              </a:tr>
              <a:tr h="0">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6.</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latin typeface="Bookman Old Style" pitchFamily="18" charset="0"/>
                        </a:rPr>
                        <a:t>Lawngtlai</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 </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 </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44497</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989235236"/>
                  </a:ext>
                </a:extLst>
              </a:tr>
              <a:tr h="0">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7.</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latin typeface="Bookman Old Style" pitchFamily="18" charset="0"/>
                        </a:rPr>
                        <a:t>Lunglei</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 </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 </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34613</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2219284870"/>
                  </a:ext>
                </a:extLst>
              </a:tr>
              <a:tr h="0">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8.</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latin typeface="Bookman Old Style" pitchFamily="18" charset="0"/>
                        </a:rPr>
                        <a:t>Mamit</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 </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 </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39772</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2251862181"/>
                  </a:ext>
                </a:extLst>
              </a:tr>
              <a:tr h="0">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9.</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latin typeface="Bookman Old Style" pitchFamily="18" charset="0"/>
                        </a:rPr>
                        <a:t>Saiha</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 </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 </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44454</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3271048507"/>
                  </a:ext>
                </a:extLst>
              </a:tr>
              <a:tr h="0">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10.</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latin typeface="Bookman Old Style" pitchFamily="18" charset="0"/>
                        </a:rPr>
                        <a:t>Saitual</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 </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 </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638695317"/>
                  </a:ext>
                </a:extLst>
              </a:tr>
              <a:tr h="0">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11.</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latin typeface="Bookman Old Style" pitchFamily="18" charset="0"/>
                        </a:rPr>
                        <a:t>Serchhip</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 </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 </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30533</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38871858"/>
                  </a:ext>
                </a:extLst>
              </a:tr>
              <a:tr h="0">
                <a:tc rowSpan="2">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Sl. No.</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rowSpan="2">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State</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3">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Number of Women PMJDY Accounts per One </a:t>
                      </a:r>
                      <a:r>
                        <a:rPr lang="en-IN" sz="1100" b="1" dirty="0" err="1">
                          <a:solidFill>
                            <a:schemeClr val="tx1">
                              <a:lumMod val="95000"/>
                              <a:lumOff val="5000"/>
                            </a:schemeClr>
                          </a:solidFill>
                          <a:effectLst/>
                          <a:latin typeface="Bookman Old Style" pitchFamily="18" charset="0"/>
                        </a:rPr>
                        <a:t>Lakh</a:t>
                      </a:r>
                      <a:r>
                        <a:rPr lang="en-IN" sz="1100" b="1" dirty="0">
                          <a:solidFill>
                            <a:schemeClr val="tx1">
                              <a:lumMod val="95000"/>
                              <a:lumOff val="5000"/>
                            </a:schemeClr>
                          </a:solidFill>
                          <a:effectLst/>
                          <a:latin typeface="Bookman Old Style" pitchFamily="18" charset="0"/>
                        </a:rPr>
                        <a:t> Women Population</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IN"/>
                    </a:p>
                  </a:txBody>
                  <a:tcPr/>
                </a:tc>
                <a:tc hMerge="1">
                  <a:txBody>
                    <a:bodyPr/>
                    <a:lstStyle/>
                    <a:p>
                      <a:endParaRPr lang="en-IN"/>
                    </a:p>
                  </a:txBody>
                  <a:tcPr/>
                </a:tc>
                <a:extLst>
                  <a:ext uri="{0D108BD9-81ED-4DB2-BD59-A6C34878D82A}">
                    <a16:rowId xmlns="" xmlns:a16="http://schemas.microsoft.com/office/drawing/2014/main" val="4268584150"/>
                  </a:ext>
                </a:extLst>
              </a:tr>
              <a:tr h="0">
                <a:tc vMerge="1">
                  <a:txBody>
                    <a:bodyPr/>
                    <a:lstStyle/>
                    <a:p>
                      <a:endParaRPr lang="en-IN"/>
                    </a:p>
                  </a:txBody>
                  <a:tcPr/>
                </a:tc>
                <a:tc vMerge="1">
                  <a:txBody>
                    <a:bodyPr/>
                    <a:lstStyle/>
                    <a:p>
                      <a:endParaRPr lang="en-IN"/>
                    </a:p>
                  </a:txBody>
                  <a:tcPr/>
                </a:tc>
                <a:tc>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March 2019</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March 2020</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March 2021</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4101630179"/>
                  </a:ext>
                </a:extLst>
              </a:tr>
              <a:tr h="0">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1.</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Mizoram</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 </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 </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32380</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650762701"/>
                  </a:ext>
                </a:extLst>
              </a:tr>
            </a:tbl>
          </a:graphicData>
        </a:graphic>
      </p:graphicFrame>
    </p:spTree>
    <p:extLst>
      <p:ext uri="{BB962C8B-B14F-4D97-AF65-F5344CB8AC3E}">
        <p14:creationId xmlns="" xmlns:p14="http://schemas.microsoft.com/office/powerpoint/2010/main" val="31132850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228600" y="675650"/>
            <a:ext cx="8229600" cy="2825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742950" lvl="1" indent="-285750" algn="just">
              <a:lnSpc>
                <a:spcPct val="110000"/>
              </a:lnSpc>
              <a:spcAft>
                <a:spcPts val="800"/>
              </a:spcAft>
              <a:buFont typeface="+mj-lt"/>
              <a:buAutoNum type="romanLcPeriod" startAt="5"/>
            </a:pPr>
            <a:r>
              <a:rPr lang="en-US" sz="1200" dirty="0">
                <a:effectLst/>
                <a:latin typeface="Bookman Old Style" pitchFamily="18" charset="0"/>
                <a:ea typeface="Calibri" panose="020F0502020204030204" pitchFamily="34" charset="0"/>
                <a:cs typeface="Arial" panose="020B0604020202020204" pitchFamily="34" charset="0"/>
              </a:rPr>
              <a:t>Number of SHGs having Savings Bank Account</a:t>
            </a:r>
            <a:endParaRPr lang="en-IN" sz="1200" dirty="0">
              <a:effectLst/>
              <a:latin typeface="Bookman Old Style" pitchFamily="18" charset="0"/>
              <a:ea typeface="Calibri" panose="020F0502020204030204" pitchFamily="34" charset="0"/>
              <a:cs typeface="Times New Roman" panose="02020603050405020304" pitchFamily="18" charset="0"/>
            </a:endParaRPr>
          </a:p>
        </p:txBody>
      </p:sp>
      <p:graphicFrame>
        <p:nvGraphicFramePr>
          <p:cNvPr id="3" name="Table 2">
            <a:extLst>
              <a:ext uri="{FF2B5EF4-FFF2-40B4-BE49-F238E27FC236}">
                <a16:creationId xmlns="" xmlns:a16="http://schemas.microsoft.com/office/drawing/2014/main" id="{BE5F169D-4898-43EB-9E80-FC5679084852}"/>
              </a:ext>
            </a:extLst>
          </p:cNvPr>
          <p:cNvGraphicFramePr>
            <a:graphicFrameLocks noGrp="1"/>
          </p:cNvGraphicFramePr>
          <p:nvPr/>
        </p:nvGraphicFramePr>
        <p:xfrm>
          <a:off x="1071538" y="1285866"/>
          <a:ext cx="7286675" cy="2757932"/>
        </p:xfrm>
        <a:graphic>
          <a:graphicData uri="http://schemas.openxmlformats.org/drawingml/2006/table">
            <a:tbl>
              <a:tblPr firstRow="1" firstCol="1" bandRow="1">
                <a:tableStyleId>{5C22544A-7EE6-4342-B048-85BDC9FD1C3A}</a:tableStyleId>
              </a:tblPr>
              <a:tblGrid>
                <a:gridCol w="714380">
                  <a:extLst>
                    <a:ext uri="{9D8B030D-6E8A-4147-A177-3AD203B41FA5}">
                      <a16:colId xmlns="" xmlns:a16="http://schemas.microsoft.com/office/drawing/2014/main" val="3952904427"/>
                    </a:ext>
                  </a:extLst>
                </a:gridCol>
                <a:gridCol w="1357322">
                  <a:extLst>
                    <a:ext uri="{9D8B030D-6E8A-4147-A177-3AD203B41FA5}">
                      <a16:colId xmlns="" xmlns:a16="http://schemas.microsoft.com/office/drawing/2014/main" val="3737299215"/>
                    </a:ext>
                  </a:extLst>
                </a:gridCol>
                <a:gridCol w="2270525">
                  <a:extLst>
                    <a:ext uri="{9D8B030D-6E8A-4147-A177-3AD203B41FA5}">
                      <a16:colId xmlns="" xmlns:a16="http://schemas.microsoft.com/office/drawing/2014/main" val="1499551881"/>
                    </a:ext>
                  </a:extLst>
                </a:gridCol>
                <a:gridCol w="1472224">
                  <a:extLst>
                    <a:ext uri="{9D8B030D-6E8A-4147-A177-3AD203B41FA5}">
                      <a16:colId xmlns="" xmlns:a16="http://schemas.microsoft.com/office/drawing/2014/main" val="3779733616"/>
                    </a:ext>
                  </a:extLst>
                </a:gridCol>
                <a:gridCol w="1472224">
                  <a:extLst>
                    <a:ext uri="{9D8B030D-6E8A-4147-A177-3AD203B41FA5}">
                      <a16:colId xmlns="" xmlns:a16="http://schemas.microsoft.com/office/drawing/2014/main" val="985137875"/>
                    </a:ext>
                  </a:extLst>
                </a:gridCol>
              </a:tblGrid>
              <a:tr h="0">
                <a:tc rowSpan="2">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Sl. No.</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rowSpan="2">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District</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3">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Number of SHGs having Savings Bank Account</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IN"/>
                    </a:p>
                  </a:txBody>
                  <a:tcPr/>
                </a:tc>
                <a:tc hMerge="1">
                  <a:txBody>
                    <a:bodyPr/>
                    <a:lstStyle/>
                    <a:p>
                      <a:endParaRPr lang="en-IN"/>
                    </a:p>
                  </a:txBody>
                  <a:tcPr/>
                </a:tc>
                <a:extLst>
                  <a:ext uri="{0D108BD9-81ED-4DB2-BD59-A6C34878D82A}">
                    <a16:rowId xmlns="" xmlns:a16="http://schemas.microsoft.com/office/drawing/2014/main" val="109540600"/>
                  </a:ext>
                </a:extLst>
              </a:tr>
              <a:tr h="0">
                <a:tc vMerge="1">
                  <a:txBody>
                    <a:bodyPr/>
                    <a:lstStyle/>
                    <a:p>
                      <a:endParaRPr lang="en-IN"/>
                    </a:p>
                  </a:txBody>
                  <a:tcPr/>
                </a:tc>
                <a:tc vMerge="1">
                  <a:txBody>
                    <a:bodyPr/>
                    <a:lstStyle/>
                    <a:p>
                      <a:endParaRPr lang="en-IN"/>
                    </a:p>
                  </a:txBody>
                  <a:tcPr/>
                </a:tc>
                <a:tc>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March 2019</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March 2020 </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March 2021</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4268049638"/>
                  </a:ext>
                </a:extLst>
              </a:tr>
              <a:tr h="0">
                <a:tc>
                  <a:txBody>
                    <a:bodyPr/>
                    <a:lstStyle/>
                    <a:p>
                      <a:pPr algn="just">
                        <a:lnSpc>
                          <a:spcPct val="110000"/>
                        </a:lnSpc>
                        <a:spcAft>
                          <a:spcPts val="800"/>
                        </a:spcAft>
                      </a:pPr>
                      <a:r>
                        <a:rPr lang="en-IN" sz="1100" dirty="0">
                          <a:solidFill>
                            <a:schemeClr val="tx1">
                              <a:lumMod val="95000"/>
                              <a:lumOff val="5000"/>
                            </a:schemeClr>
                          </a:solidFill>
                          <a:effectLst/>
                          <a:latin typeface="Bookman Old Style" pitchFamily="18" charset="0"/>
                        </a:rPr>
                        <a:t>1.</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a:solidFill>
                            <a:schemeClr val="tx1">
                              <a:lumMod val="95000"/>
                              <a:lumOff val="5000"/>
                            </a:schemeClr>
                          </a:solidFill>
                          <a:effectLst/>
                          <a:latin typeface="Bookman Old Style" pitchFamily="18" charset="0"/>
                        </a:rPr>
                        <a:t>Aizawl</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a:solidFill>
                            <a:schemeClr val="tx1">
                              <a:lumMod val="95000"/>
                              <a:lumOff val="5000"/>
                            </a:schemeClr>
                          </a:solidFill>
                          <a:effectLst/>
                          <a:latin typeface="Bookman Old Style" pitchFamily="18" charset="0"/>
                        </a:rPr>
                        <a:t> </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a:solidFill>
                            <a:schemeClr val="tx1">
                              <a:lumMod val="95000"/>
                              <a:lumOff val="5000"/>
                            </a:schemeClr>
                          </a:solidFill>
                          <a:effectLst/>
                          <a:latin typeface="Bookman Old Style" pitchFamily="18" charset="0"/>
                        </a:rPr>
                        <a:t> </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153</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592659520"/>
                  </a:ext>
                </a:extLst>
              </a:tr>
              <a:tr h="0">
                <a:tc>
                  <a:txBody>
                    <a:bodyPr/>
                    <a:lstStyle/>
                    <a:p>
                      <a:pPr algn="just">
                        <a:lnSpc>
                          <a:spcPct val="110000"/>
                        </a:lnSpc>
                        <a:spcAft>
                          <a:spcPts val="800"/>
                        </a:spcAft>
                      </a:pPr>
                      <a:r>
                        <a:rPr lang="en-IN" sz="1100">
                          <a:solidFill>
                            <a:schemeClr val="tx1">
                              <a:lumMod val="95000"/>
                              <a:lumOff val="5000"/>
                            </a:schemeClr>
                          </a:solidFill>
                          <a:effectLst/>
                          <a:latin typeface="Bookman Old Style" pitchFamily="18" charset="0"/>
                        </a:rPr>
                        <a:t>2.</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latin typeface="Bookman Old Style" pitchFamily="18" charset="0"/>
                        </a:rPr>
                        <a:t>Champhai</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a:solidFill>
                            <a:schemeClr val="tx1">
                              <a:lumMod val="95000"/>
                              <a:lumOff val="5000"/>
                            </a:schemeClr>
                          </a:solidFill>
                          <a:effectLst/>
                          <a:latin typeface="Bookman Old Style" pitchFamily="18" charset="0"/>
                        </a:rPr>
                        <a:t> </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a:solidFill>
                            <a:schemeClr val="tx1">
                              <a:lumMod val="95000"/>
                              <a:lumOff val="5000"/>
                            </a:schemeClr>
                          </a:solidFill>
                          <a:effectLst/>
                          <a:latin typeface="Bookman Old Style" pitchFamily="18" charset="0"/>
                        </a:rPr>
                        <a:t> </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156</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642204816"/>
                  </a:ext>
                </a:extLst>
              </a:tr>
              <a:tr h="0">
                <a:tc>
                  <a:txBody>
                    <a:bodyPr/>
                    <a:lstStyle/>
                    <a:p>
                      <a:pPr algn="just">
                        <a:lnSpc>
                          <a:spcPct val="110000"/>
                        </a:lnSpc>
                        <a:spcAft>
                          <a:spcPts val="800"/>
                        </a:spcAft>
                      </a:pPr>
                      <a:r>
                        <a:rPr lang="en-IN" sz="1100">
                          <a:solidFill>
                            <a:schemeClr val="tx1">
                              <a:lumMod val="95000"/>
                              <a:lumOff val="5000"/>
                            </a:schemeClr>
                          </a:solidFill>
                          <a:effectLst/>
                          <a:latin typeface="Bookman Old Style" pitchFamily="18" charset="0"/>
                        </a:rPr>
                        <a:t>3.</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latin typeface="Bookman Old Style" pitchFamily="18" charset="0"/>
                        </a:rPr>
                        <a:t>Hnahthial</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a:solidFill>
                            <a:schemeClr val="tx1">
                              <a:lumMod val="95000"/>
                              <a:lumOff val="5000"/>
                            </a:schemeClr>
                          </a:solidFill>
                          <a:effectLst/>
                          <a:latin typeface="Bookman Old Style" pitchFamily="18" charset="0"/>
                        </a:rPr>
                        <a:t> </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a:solidFill>
                            <a:schemeClr val="tx1">
                              <a:lumMod val="95000"/>
                              <a:lumOff val="5000"/>
                            </a:schemeClr>
                          </a:solidFill>
                          <a:effectLst/>
                          <a:latin typeface="Bookman Old Style" pitchFamily="18" charset="0"/>
                        </a:rPr>
                        <a:t> </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6</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2632219522"/>
                  </a:ext>
                </a:extLst>
              </a:tr>
              <a:tr h="0">
                <a:tc>
                  <a:txBody>
                    <a:bodyPr/>
                    <a:lstStyle/>
                    <a:p>
                      <a:pPr algn="just">
                        <a:lnSpc>
                          <a:spcPct val="110000"/>
                        </a:lnSpc>
                        <a:spcAft>
                          <a:spcPts val="800"/>
                        </a:spcAft>
                      </a:pPr>
                      <a:r>
                        <a:rPr lang="en-IN" sz="1100">
                          <a:solidFill>
                            <a:schemeClr val="tx1">
                              <a:lumMod val="95000"/>
                              <a:lumOff val="5000"/>
                            </a:schemeClr>
                          </a:solidFill>
                          <a:effectLst/>
                          <a:latin typeface="Bookman Old Style" pitchFamily="18" charset="0"/>
                        </a:rPr>
                        <a:t>4.</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latin typeface="Bookman Old Style" pitchFamily="18" charset="0"/>
                        </a:rPr>
                        <a:t>Khawzawl</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a:solidFill>
                            <a:schemeClr val="tx1">
                              <a:lumMod val="95000"/>
                              <a:lumOff val="5000"/>
                            </a:schemeClr>
                          </a:solidFill>
                          <a:effectLst/>
                          <a:latin typeface="Bookman Old Style" pitchFamily="18" charset="0"/>
                        </a:rPr>
                        <a:t> </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a:solidFill>
                            <a:schemeClr val="tx1">
                              <a:lumMod val="95000"/>
                              <a:lumOff val="5000"/>
                            </a:schemeClr>
                          </a:solidFill>
                          <a:effectLst/>
                          <a:latin typeface="Bookman Old Style" pitchFamily="18" charset="0"/>
                        </a:rPr>
                        <a:t> </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a:solidFill>
                            <a:schemeClr val="tx1">
                              <a:lumMod val="95000"/>
                              <a:lumOff val="5000"/>
                            </a:schemeClr>
                          </a:solidFill>
                          <a:effectLst/>
                          <a:latin typeface="Bookman Old Style" pitchFamily="18" charset="0"/>
                        </a:rPr>
                        <a:t>63</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407386785"/>
                  </a:ext>
                </a:extLst>
              </a:tr>
              <a:tr h="0">
                <a:tc>
                  <a:txBody>
                    <a:bodyPr/>
                    <a:lstStyle/>
                    <a:p>
                      <a:pPr algn="just">
                        <a:lnSpc>
                          <a:spcPct val="110000"/>
                        </a:lnSpc>
                        <a:spcAft>
                          <a:spcPts val="800"/>
                        </a:spcAft>
                      </a:pPr>
                      <a:r>
                        <a:rPr lang="en-IN" sz="1100">
                          <a:solidFill>
                            <a:schemeClr val="tx1">
                              <a:lumMod val="95000"/>
                              <a:lumOff val="5000"/>
                            </a:schemeClr>
                          </a:solidFill>
                          <a:effectLst/>
                          <a:latin typeface="Bookman Old Style" pitchFamily="18" charset="0"/>
                        </a:rPr>
                        <a:t>5.</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a:solidFill>
                            <a:schemeClr val="tx1">
                              <a:lumMod val="95000"/>
                              <a:lumOff val="5000"/>
                            </a:schemeClr>
                          </a:solidFill>
                          <a:effectLst/>
                          <a:latin typeface="Bookman Old Style" pitchFamily="18" charset="0"/>
                        </a:rPr>
                        <a:t>Kolasib</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a:solidFill>
                            <a:schemeClr val="tx1">
                              <a:lumMod val="95000"/>
                              <a:lumOff val="5000"/>
                            </a:schemeClr>
                          </a:solidFill>
                          <a:effectLst/>
                          <a:latin typeface="Bookman Old Style" pitchFamily="18" charset="0"/>
                        </a:rPr>
                        <a:t> </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a:solidFill>
                            <a:schemeClr val="tx1">
                              <a:lumMod val="95000"/>
                              <a:lumOff val="5000"/>
                            </a:schemeClr>
                          </a:solidFill>
                          <a:effectLst/>
                          <a:latin typeface="Bookman Old Style" pitchFamily="18" charset="0"/>
                        </a:rPr>
                        <a:t> </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122</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3547217712"/>
                  </a:ext>
                </a:extLst>
              </a:tr>
              <a:tr h="0">
                <a:tc>
                  <a:txBody>
                    <a:bodyPr/>
                    <a:lstStyle/>
                    <a:p>
                      <a:pPr algn="just">
                        <a:lnSpc>
                          <a:spcPct val="110000"/>
                        </a:lnSpc>
                        <a:spcAft>
                          <a:spcPts val="800"/>
                        </a:spcAft>
                      </a:pPr>
                      <a:r>
                        <a:rPr lang="en-IN" sz="1100">
                          <a:solidFill>
                            <a:schemeClr val="tx1">
                              <a:lumMod val="95000"/>
                              <a:lumOff val="5000"/>
                            </a:schemeClr>
                          </a:solidFill>
                          <a:effectLst/>
                          <a:latin typeface="Bookman Old Style" pitchFamily="18" charset="0"/>
                        </a:rPr>
                        <a:t>6.</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err="1">
                          <a:solidFill>
                            <a:schemeClr val="tx1">
                              <a:lumMod val="95000"/>
                              <a:lumOff val="5000"/>
                            </a:schemeClr>
                          </a:solidFill>
                          <a:effectLst/>
                          <a:latin typeface="Bookman Old Style" pitchFamily="18" charset="0"/>
                        </a:rPr>
                        <a:t>Lawngtlai</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a:solidFill>
                            <a:schemeClr val="tx1">
                              <a:lumMod val="95000"/>
                              <a:lumOff val="5000"/>
                            </a:schemeClr>
                          </a:solidFill>
                          <a:effectLst/>
                          <a:latin typeface="Bookman Old Style" pitchFamily="18" charset="0"/>
                        </a:rPr>
                        <a:t> </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a:solidFill>
                            <a:schemeClr val="tx1">
                              <a:lumMod val="95000"/>
                              <a:lumOff val="5000"/>
                            </a:schemeClr>
                          </a:solidFill>
                          <a:effectLst/>
                          <a:latin typeface="Bookman Old Style" pitchFamily="18" charset="0"/>
                        </a:rPr>
                        <a:t> </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238</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492500274"/>
                  </a:ext>
                </a:extLst>
              </a:tr>
              <a:tr h="0">
                <a:tc>
                  <a:txBody>
                    <a:bodyPr/>
                    <a:lstStyle/>
                    <a:p>
                      <a:pPr algn="just">
                        <a:lnSpc>
                          <a:spcPct val="110000"/>
                        </a:lnSpc>
                        <a:spcAft>
                          <a:spcPts val="800"/>
                        </a:spcAft>
                      </a:pPr>
                      <a:r>
                        <a:rPr lang="en-IN" sz="1100">
                          <a:solidFill>
                            <a:schemeClr val="tx1">
                              <a:lumMod val="95000"/>
                              <a:lumOff val="5000"/>
                            </a:schemeClr>
                          </a:solidFill>
                          <a:effectLst/>
                          <a:latin typeface="Bookman Old Style" pitchFamily="18" charset="0"/>
                        </a:rPr>
                        <a:t>7.</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a:solidFill>
                            <a:schemeClr val="tx1">
                              <a:lumMod val="95000"/>
                              <a:lumOff val="5000"/>
                            </a:schemeClr>
                          </a:solidFill>
                          <a:effectLst/>
                          <a:latin typeface="Bookman Old Style" pitchFamily="18" charset="0"/>
                        </a:rPr>
                        <a:t>Lunglei</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a:solidFill>
                            <a:schemeClr val="tx1">
                              <a:lumMod val="95000"/>
                              <a:lumOff val="5000"/>
                            </a:schemeClr>
                          </a:solidFill>
                          <a:effectLst/>
                          <a:latin typeface="Bookman Old Style" pitchFamily="18" charset="0"/>
                        </a:rPr>
                        <a:t> </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a:solidFill>
                            <a:schemeClr val="tx1">
                              <a:lumMod val="95000"/>
                              <a:lumOff val="5000"/>
                            </a:schemeClr>
                          </a:solidFill>
                          <a:effectLst/>
                          <a:latin typeface="Bookman Old Style" pitchFamily="18" charset="0"/>
                        </a:rPr>
                        <a:t> </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46</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877769643"/>
                  </a:ext>
                </a:extLst>
              </a:tr>
              <a:tr h="0">
                <a:tc>
                  <a:txBody>
                    <a:bodyPr/>
                    <a:lstStyle/>
                    <a:p>
                      <a:pPr algn="just">
                        <a:lnSpc>
                          <a:spcPct val="110000"/>
                        </a:lnSpc>
                        <a:spcAft>
                          <a:spcPts val="800"/>
                        </a:spcAft>
                      </a:pPr>
                      <a:r>
                        <a:rPr lang="en-IN" sz="1100">
                          <a:solidFill>
                            <a:schemeClr val="tx1">
                              <a:lumMod val="95000"/>
                              <a:lumOff val="5000"/>
                            </a:schemeClr>
                          </a:solidFill>
                          <a:effectLst/>
                          <a:latin typeface="Bookman Old Style" pitchFamily="18" charset="0"/>
                        </a:rPr>
                        <a:t>8.</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a:solidFill>
                            <a:schemeClr val="tx1">
                              <a:lumMod val="95000"/>
                              <a:lumOff val="5000"/>
                            </a:schemeClr>
                          </a:solidFill>
                          <a:effectLst/>
                          <a:latin typeface="Bookman Old Style" pitchFamily="18" charset="0"/>
                        </a:rPr>
                        <a:t>Mamit</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a:solidFill>
                            <a:schemeClr val="tx1">
                              <a:lumMod val="95000"/>
                              <a:lumOff val="5000"/>
                            </a:schemeClr>
                          </a:solidFill>
                          <a:effectLst/>
                          <a:latin typeface="Bookman Old Style" pitchFamily="18" charset="0"/>
                        </a:rPr>
                        <a:t> </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a:solidFill>
                            <a:schemeClr val="tx1">
                              <a:lumMod val="95000"/>
                              <a:lumOff val="5000"/>
                            </a:schemeClr>
                          </a:solidFill>
                          <a:effectLst/>
                          <a:latin typeface="Bookman Old Style" pitchFamily="18" charset="0"/>
                        </a:rPr>
                        <a:t> </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129</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2423627848"/>
                  </a:ext>
                </a:extLst>
              </a:tr>
              <a:tr h="0">
                <a:tc>
                  <a:txBody>
                    <a:bodyPr/>
                    <a:lstStyle/>
                    <a:p>
                      <a:pPr algn="just">
                        <a:lnSpc>
                          <a:spcPct val="110000"/>
                        </a:lnSpc>
                        <a:spcAft>
                          <a:spcPts val="800"/>
                        </a:spcAft>
                      </a:pPr>
                      <a:r>
                        <a:rPr lang="en-IN" sz="1100">
                          <a:solidFill>
                            <a:schemeClr val="tx1">
                              <a:lumMod val="95000"/>
                              <a:lumOff val="5000"/>
                            </a:schemeClr>
                          </a:solidFill>
                          <a:effectLst/>
                          <a:latin typeface="Bookman Old Style" pitchFamily="18" charset="0"/>
                        </a:rPr>
                        <a:t>9.</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a:solidFill>
                            <a:schemeClr val="tx1">
                              <a:lumMod val="95000"/>
                              <a:lumOff val="5000"/>
                            </a:schemeClr>
                          </a:solidFill>
                          <a:effectLst/>
                          <a:latin typeface="Bookman Old Style" pitchFamily="18" charset="0"/>
                        </a:rPr>
                        <a:t>Saiha</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a:solidFill>
                            <a:schemeClr val="tx1">
                              <a:lumMod val="95000"/>
                              <a:lumOff val="5000"/>
                            </a:schemeClr>
                          </a:solidFill>
                          <a:effectLst/>
                          <a:latin typeface="Bookman Old Style" pitchFamily="18" charset="0"/>
                        </a:rPr>
                        <a:t> </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a:solidFill>
                            <a:schemeClr val="tx1">
                              <a:lumMod val="95000"/>
                              <a:lumOff val="5000"/>
                            </a:schemeClr>
                          </a:solidFill>
                          <a:effectLst/>
                          <a:latin typeface="Bookman Old Style" pitchFamily="18" charset="0"/>
                        </a:rPr>
                        <a:t> </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119</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3308737294"/>
                  </a:ext>
                </a:extLst>
              </a:tr>
              <a:tr h="0">
                <a:tc>
                  <a:txBody>
                    <a:bodyPr/>
                    <a:lstStyle/>
                    <a:p>
                      <a:pPr algn="just">
                        <a:lnSpc>
                          <a:spcPct val="110000"/>
                        </a:lnSpc>
                        <a:spcAft>
                          <a:spcPts val="800"/>
                        </a:spcAft>
                      </a:pPr>
                      <a:r>
                        <a:rPr lang="en-IN" sz="1100">
                          <a:solidFill>
                            <a:schemeClr val="tx1">
                              <a:lumMod val="95000"/>
                              <a:lumOff val="5000"/>
                            </a:schemeClr>
                          </a:solidFill>
                          <a:effectLst/>
                          <a:latin typeface="Bookman Old Style" pitchFamily="18" charset="0"/>
                        </a:rPr>
                        <a:t>10</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a:solidFill>
                            <a:schemeClr val="tx1">
                              <a:lumMod val="95000"/>
                              <a:lumOff val="5000"/>
                            </a:schemeClr>
                          </a:solidFill>
                          <a:effectLst/>
                          <a:latin typeface="Bookman Old Style" pitchFamily="18" charset="0"/>
                        </a:rPr>
                        <a:t>Saitual</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a:solidFill>
                            <a:schemeClr val="tx1">
                              <a:lumMod val="95000"/>
                              <a:lumOff val="5000"/>
                            </a:schemeClr>
                          </a:solidFill>
                          <a:effectLst/>
                          <a:latin typeface="Bookman Old Style" pitchFamily="18" charset="0"/>
                        </a:rPr>
                        <a:t> </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a:solidFill>
                            <a:schemeClr val="tx1">
                              <a:lumMod val="95000"/>
                              <a:lumOff val="5000"/>
                            </a:schemeClr>
                          </a:solidFill>
                          <a:effectLst/>
                          <a:latin typeface="Bookman Old Style" pitchFamily="18" charset="0"/>
                        </a:rPr>
                        <a:t> </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40</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3047458739"/>
                  </a:ext>
                </a:extLst>
              </a:tr>
              <a:tr h="0">
                <a:tc>
                  <a:txBody>
                    <a:bodyPr/>
                    <a:lstStyle/>
                    <a:p>
                      <a:pPr algn="just">
                        <a:lnSpc>
                          <a:spcPct val="110000"/>
                        </a:lnSpc>
                        <a:spcAft>
                          <a:spcPts val="800"/>
                        </a:spcAft>
                      </a:pPr>
                      <a:r>
                        <a:rPr lang="en-IN" sz="1100">
                          <a:solidFill>
                            <a:schemeClr val="tx1">
                              <a:lumMod val="95000"/>
                              <a:lumOff val="5000"/>
                            </a:schemeClr>
                          </a:solidFill>
                          <a:effectLst/>
                          <a:latin typeface="Bookman Old Style" pitchFamily="18" charset="0"/>
                        </a:rPr>
                        <a:t>11</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a:solidFill>
                            <a:schemeClr val="tx1">
                              <a:lumMod val="95000"/>
                              <a:lumOff val="5000"/>
                            </a:schemeClr>
                          </a:solidFill>
                          <a:effectLst/>
                          <a:latin typeface="Bookman Old Style" pitchFamily="18" charset="0"/>
                        </a:rPr>
                        <a:t>Serchhip</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a:solidFill>
                            <a:schemeClr val="tx1">
                              <a:lumMod val="95000"/>
                              <a:lumOff val="5000"/>
                            </a:schemeClr>
                          </a:solidFill>
                          <a:effectLst/>
                          <a:latin typeface="Bookman Old Style" pitchFamily="18" charset="0"/>
                        </a:rPr>
                        <a:t> </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a:solidFill>
                            <a:schemeClr val="tx1">
                              <a:lumMod val="95000"/>
                              <a:lumOff val="5000"/>
                            </a:schemeClr>
                          </a:solidFill>
                          <a:effectLst/>
                          <a:latin typeface="Bookman Old Style" pitchFamily="18" charset="0"/>
                        </a:rPr>
                        <a:t> </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97</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691327972"/>
                  </a:ext>
                </a:extLst>
              </a:tr>
              <a:tr h="0">
                <a:tc rowSpan="2">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Sl. No.</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rowSpan="2">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State</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3">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Number of SHGs having Savings Bank Account</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IN"/>
                    </a:p>
                  </a:txBody>
                  <a:tcPr/>
                </a:tc>
                <a:tc hMerge="1">
                  <a:txBody>
                    <a:bodyPr/>
                    <a:lstStyle/>
                    <a:p>
                      <a:endParaRPr lang="en-IN"/>
                    </a:p>
                  </a:txBody>
                  <a:tcPr/>
                </a:tc>
                <a:extLst>
                  <a:ext uri="{0D108BD9-81ED-4DB2-BD59-A6C34878D82A}">
                    <a16:rowId xmlns="" xmlns:a16="http://schemas.microsoft.com/office/drawing/2014/main" val="2047560051"/>
                  </a:ext>
                </a:extLst>
              </a:tr>
              <a:tr h="0">
                <a:tc vMerge="1">
                  <a:txBody>
                    <a:bodyPr/>
                    <a:lstStyle/>
                    <a:p>
                      <a:endParaRPr lang="en-IN"/>
                    </a:p>
                  </a:txBody>
                  <a:tcPr/>
                </a:tc>
                <a:tc vMerge="1">
                  <a:txBody>
                    <a:bodyPr/>
                    <a:lstStyle/>
                    <a:p>
                      <a:endParaRPr lang="en-IN"/>
                    </a:p>
                  </a:txBody>
                  <a:tcPr/>
                </a:tc>
                <a:tc>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March 2019</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March 2020 </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b="1" dirty="0">
                          <a:solidFill>
                            <a:schemeClr val="tx1">
                              <a:lumMod val="95000"/>
                              <a:lumOff val="5000"/>
                            </a:schemeClr>
                          </a:solidFill>
                          <a:effectLst/>
                          <a:latin typeface="Bookman Old Style" pitchFamily="18" charset="0"/>
                        </a:rPr>
                        <a:t>March 2021</a:t>
                      </a:r>
                      <a:endParaRPr lang="en-IN" sz="11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2135675581"/>
                  </a:ext>
                </a:extLst>
              </a:tr>
              <a:tr h="0">
                <a:tc>
                  <a:txBody>
                    <a:bodyPr/>
                    <a:lstStyle/>
                    <a:p>
                      <a:pPr algn="just">
                        <a:lnSpc>
                          <a:spcPct val="110000"/>
                        </a:lnSpc>
                        <a:spcAft>
                          <a:spcPts val="800"/>
                        </a:spcAft>
                      </a:pPr>
                      <a:r>
                        <a:rPr lang="en-IN" sz="1100">
                          <a:solidFill>
                            <a:schemeClr val="tx1">
                              <a:lumMod val="95000"/>
                              <a:lumOff val="5000"/>
                            </a:schemeClr>
                          </a:solidFill>
                          <a:effectLst/>
                          <a:latin typeface="Bookman Old Style" pitchFamily="18" charset="0"/>
                        </a:rPr>
                        <a:t>1.</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a:solidFill>
                            <a:schemeClr val="tx1">
                              <a:lumMod val="95000"/>
                              <a:lumOff val="5000"/>
                            </a:schemeClr>
                          </a:solidFill>
                          <a:effectLst/>
                          <a:latin typeface="Bookman Old Style" pitchFamily="18" charset="0"/>
                        </a:rPr>
                        <a:t>Mizoram</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a:solidFill>
                            <a:schemeClr val="tx1">
                              <a:lumMod val="95000"/>
                              <a:lumOff val="5000"/>
                            </a:schemeClr>
                          </a:solidFill>
                          <a:effectLst/>
                          <a:latin typeface="Bookman Old Style" pitchFamily="18" charset="0"/>
                        </a:rPr>
                        <a:t> </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10000"/>
                        </a:lnSpc>
                        <a:spcAft>
                          <a:spcPts val="800"/>
                        </a:spcAft>
                      </a:pPr>
                      <a:r>
                        <a:rPr lang="en-IN" sz="1100" dirty="0">
                          <a:solidFill>
                            <a:schemeClr val="tx1">
                              <a:lumMod val="95000"/>
                              <a:lumOff val="5000"/>
                            </a:schemeClr>
                          </a:solidFill>
                          <a:effectLst/>
                          <a:latin typeface="Bookman Old Style" pitchFamily="18" charset="0"/>
                        </a:rPr>
                        <a:t> </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0000"/>
                        </a:lnSpc>
                        <a:spcAft>
                          <a:spcPts val="800"/>
                        </a:spcAft>
                      </a:pPr>
                      <a:r>
                        <a:rPr lang="en-IN" sz="1100" dirty="0">
                          <a:solidFill>
                            <a:schemeClr val="tx1">
                              <a:lumMod val="95000"/>
                              <a:lumOff val="5000"/>
                            </a:schemeClr>
                          </a:solidFill>
                          <a:effectLst/>
                          <a:latin typeface="Bookman Old Style" pitchFamily="18" charset="0"/>
                        </a:rPr>
                        <a:t>1169</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2961517943"/>
                  </a:ext>
                </a:extLst>
              </a:tr>
            </a:tbl>
          </a:graphicData>
        </a:graphic>
      </p:graphicFrame>
    </p:spTree>
    <p:extLst>
      <p:ext uri="{BB962C8B-B14F-4D97-AF65-F5344CB8AC3E}">
        <p14:creationId xmlns="" xmlns:p14="http://schemas.microsoft.com/office/powerpoint/2010/main" val="16683498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228600" y="537440"/>
            <a:ext cx="8229600" cy="16093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lvl="0" indent="-342900" algn="just">
              <a:lnSpc>
                <a:spcPct val="110000"/>
              </a:lnSpc>
              <a:spcAft>
                <a:spcPts val="800"/>
              </a:spcAft>
              <a:buFont typeface="+mj-lt"/>
              <a:buAutoNum type="alphaLcParenR" startAt="2"/>
            </a:pPr>
            <a:r>
              <a:rPr lang="en-US" sz="1100" b="1" dirty="0">
                <a:effectLst/>
                <a:latin typeface="Bookman Old Style" pitchFamily="18" charset="0"/>
                <a:ea typeface="Calibri" panose="020F0502020204030204" pitchFamily="34" charset="0"/>
                <a:cs typeface="Arial" panose="020B0604020202020204" pitchFamily="34" charset="0"/>
              </a:rPr>
              <a:t>Out of no. v above, number of women-SHGs with Savings Bank Account Providing a Basic Bouquet of Financial Services (Micro Insurance and Micro Pension) </a:t>
            </a:r>
            <a:endParaRPr lang="en-IN" sz="1100" dirty="0">
              <a:effectLst/>
              <a:latin typeface="Bookman Old Style" pitchFamily="18" charset="0"/>
              <a:ea typeface="Calibri" panose="020F0502020204030204" pitchFamily="34" charset="0"/>
              <a:cs typeface="Times New Roman" panose="02020603050405020304" pitchFamily="18" charset="0"/>
            </a:endParaRPr>
          </a:p>
          <a:p>
            <a:pPr marL="342900" lvl="0" indent="-342900" algn="just">
              <a:lnSpc>
                <a:spcPct val="110000"/>
              </a:lnSpc>
              <a:spcAft>
                <a:spcPts val="800"/>
              </a:spcAft>
              <a:buFont typeface="+mj-lt"/>
              <a:buAutoNum type="alphaLcParenR" startAt="2"/>
            </a:pPr>
            <a:r>
              <a:rPr lang="en-US" sz="1100" b="1" dirty="0">
                <a:effectLst/>
                <a:latin typeface="Bookman Old Style" pitchFamily="18" charset="0"/>
                <a:ea typeface="Calibri" panose="020F0502020204030204" pitchFamily="34" charset="0"/>
                <a:cs typeface="Arial" panose="020B0604020202020204" pitchFamily="34" charset="0"/>
              </a:rPr>
              <a:t>Credit Indicators</a:t>
            </a:r>
            <a:endParaRPr lang="en-IN" sz="1100" dirty="0">
              <a:effectLst/>
              <a:latin typeface="Bookman Old Style" pitchFamily="18" charset="0"/>
              <a:ea typeface="Calibri" panose="020F0502020204030204" pitchFamily="34" charset="0"/>
              <a:cs typeface="Times New Roman" panose="02020603050405020304" pitchFamily="18" charset="0"/>
            </a:endParaRPr>
          </a:p>
          <a:p>
            <a:pPr marL="342900" lvl="0" indent="-163513" algn="just">
              <a:lnSpc>
                <a:spcPct val="110000"/>
              </a:lnSpc>
              <a:spcAft>
                <a:spcPts val="800"/>
              </a:spcAft>
              <a:buFont typeface="+mj-lt"/>
              <a:buAutoNum type="romanLcPeriod"/>
            </a:pPr>
            <a:r>
              <a:rPr lang="en-US" sz="1100" dirty="0">
                <a:effectLst/>
                <a:latin typeface="Bookman Old Style" pitchFamily="18" charset="0"/>
                <a:ea typeface="Calibri" panose="020F0502020204030204" pitchFamily="34" charset="0"/>
                <a:cs typeface="Arial" panose="020B0604020202020204" pitchFamily="34" charset="0"/>
              </a:rPr>
              <a:t>Number of Credit Accounts per One Lakh Population</a:t>
            </a:r>
            <a:endParaRPr lang="en-IN" sz="1100" dirty="0">
              <a:effectLst/>
              <a:latin typeface="Bookman Old Style" pitchFamily="18" charset="0"/>
              <a:ea typeface="Calibri" panose="020F0502020204030204" pitchFamily="34" charset="0"/>
              <a:cs typeface="Times New Roman" panose="02020603050405020304" pitchFamily="18" charset="0"/>
            </a:endParaRPr>
          </a:p>
          <a:p>
            <a:pPr marL="342900" marR="240665" lvl="0" indent="-163513" algn="just">
              <a:lnSpc>
                <a:spcPct val="110000"/>
              </a:lnSpc>
              <a:spcAft>
                <a:spcPts val="800"/>
              </a:spcAft>
              <a:buFont typeface="+mj-lt"/>
              <a:buAutoNum type="romanLcPeriod"/>
            </a:pPr>
            <a:r>
              <a:rPr lang="en-US" sz="1100" dirty="0">
                <a:effectLst/>
                <a:latin typeface="Bookman Old Style" pitchFamily="18" charset="0"/>
                <a:ea typeface="Calibri" panose="020F0502020204030204" pitchFamily="34" charset="0"/>
                <a:cs typeface="Arial" panose="020B0604020202020204" pitchFamily="34" charset="0"/>
              </a:rPr>
              <a:t>Number of active/operative PMJDY accounts out of which accounts availing OD facility</a:t>
            </a:r>
          </a:p>
          <a:p>
            <a:pPr marL="342900" marR="240665" lvl="0" indent="-163513" algn="just">
              <a:lnSpc>
                <a:spcPct val="110000"/>
              </a:lnSpc>
              <a:spcAft>
                <a:spcPts val="800"/>
              </a:spcAft>
              <a:buFont typeface="+mj-lt"/>
              <a:buAutoNum type="romanLcPeriod"/>
            </a:pPr>
            <a:r>
              <a:rPr lang="en-US" sz="1100" dirty="0">
                <a:effectLst/>
                <a:latin typeface="Bookman Old Style" pitchFamily="18" charset="0"/>
                <a:ea typeface="Calibri" panose="020F0502020204030204" pitchFamily="34" charset="0"/>
                <a:cs typeface="Arial" panose="020B0604020202020204" pitchFamily="34" charset="0"/>
              </a:rPr>
              <a:t>Kisan Credit Card (KCC)</a:t>
            </a:r>
            <a:endParaRPr lang="en-IN" sz="1100" dirty="0">
              <a:effectLst/>
              <a:latin typeface="Bookman Old Style" pitchFamily="18" charset="0"/>
              <a:ea typeface="Calibri" panose="020F0502020204030204" pitchFamily="34" charset="0"/>
              <a:cs typeface="Times New Roman" panose="02020603050405020304" pitchFamily="18" charset="0"/>
            </a:endParaRPr>
          </a:p>
        </p:txBody>
      </p:sp>
      <p:graphicFrame>
        <p:nvGraphicFramePr>
          <p:cNvPr id="3" name="Table 2">
            <a:extLst>
              <a:ext uri="{FF2B5EF4-FFF2-40B4-BE49-F238E27FC236}">
                <a16:creationId xmlns="" xmlns:a16="http://schemas.microsoft.com/office/drawing/2014/main" id="{3A020B64-2099-4D2D-A825-BE409FFB5A5A}"/>
              </a:ext>
            </a:extLst>
          </p:cNvPr>
          <p:cNvGraphicFramePr>
            <a:graphicFrameLocks noGrp="1"/>
          </p:cNvGraphicFramePr>
          <p:nvPr>
            <p:extLst>
              <p:ext uri="{D42A27DB-BD31-4B8C-83A1-F6EECF244321}">
                <p14:modId xmlns="" xmlns:p14="http://schemas.microsoft.com/office/powerpoint/2010/main" val="1985772559"/>
              </p:ext>
            </p:extLst>
          </p:nvPr>
        </p:nvGraphicFramePr>
        <p:xfrm>
          <a:off x="1071538" y="2169107"/>
          <a:ext cx="7000924" cy="2613985"/>
        </p:xfrm>
        <a:graphic>
          <a:graphicData uri="http://schemas.openxmlformats.org/drawingml/2006/table">
            <a:tbl>
              <a:tblPr firstRow="1" firstCol="1" bandRow="1">
                <a:tableStyleId>{5C22544A-7EE6-4342-B048-85BDC9FD1C3A}</a:tableStyleId>
              </a:tblPr>
              <a:tblGrid>
                <a:gridCol w="1407283">
                  <a:extLst>
                    <a:ext uri="{9D8B030D-6E8A-4147-A177-3AD203B41FA5}">
                      <a16:colId xmlns="" xmlns:a16="http://schemas.microsoft.com/office/drawing/2014/main" val="1890310292"/>
                    </a:ext>
                  </a:extLst>
                </a:gridCol>
                <a:gridCol w="1406139">
                  <a:extLst>
                    <a:ext uri="{9D8B030D-6E8A-4147-A177-3AD203B41FA5}">
                      <a16:colId xmlns="" xmlns:a16="http://schemas.microsoft.com/office/drawing/2014/main" val="691236131"/>
                    </a:ext>
                  </a:extLst>
                </a:gridCol>
                <a:gridCol w="2093751">
                  <a:extLst>
                    <a:ext uri="{9D8B030D-6E8A-4147-A177-3AD203B41FA5}">
                      <a16:colId xmlns="" xmlns:a16="http://schemas.microsoft.com/office/drawing/2014/main" val="890818945"/>
                    </a:ext>
                  </a:extLst>
                </a:gridCol>
                <a:gridCol w="2093751">
                  <a:extLst>
                    <a:ext uri="{9D8B030D-6E8A-4147-A177-3AD203B41FA5}">
                      <a16:colId xmlns="" xmlns:a16="http://schemas.microsoft.com/office/drawing/2014/main" val="2528485226"/>
                    </a:ext>
                  </a:extLst>
                </a:gridCol>
              </a:tblGrid>
              <a:tr h="0">
                <a:tc rowSpan="2">
                  <a:txBody>
                    <a:bodyPr/>
                    <a:lstStyle/>
                    <a:p>
                      <a:pPr marL="457200" algn="just">
                        <a:lnSpc>
                          <a:spcPct val="115000"/>
                        </a:lnSpc>
                        <a:spcAft>
                          <a:spcPts val="1000"/>
                        </a:spcAft>
                      </a:pPr>
                      <a:r>
                        <a:rPr lang="en-IN" sz="1000" dirty="0">
                          <a:solidFill>
                            <a:schemeClr val="tx1">
                              <a:lumMod val="95000"/>
                              <a:lumOff val="5000"/>
                            </a:schemeClr>
                          </a:solidFill>
                          <a:effectLst/>
                          <a:latin typeface="Bookman Old Style" pitchFamily="18" charset="0"/>
                        </a:rPr>
                        <a:t>District</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rowSpan="2">
                  <a:txBody>
                    <a:bodyPr/>
                    <a:lstStyle/>
                    <a:p>
                      <a:pPr marL="457200" algn="ctr">
                        <a:lnSpc>
                          <a:spcPct val="115000"/>
                        </a:lnSpc>
                        <a:spcAft>
                          <a:spcPts val="1000"/>
                        </a:spcAft>
                      </a:pPr>
                      <a:r>
                        <a:rPr lang="en-IN" sz="1000" dirty="0">
                          <a:solidFill>
                            <a:schemeClr val="tx1">
                              <a:lumMod val="95000"/>
                              <a:lumOff val="5000"/>
                            </a:schemeClr>
                          </a:solidFill>
                          <a:effectLst/>
                          <a:latin typeface="Bookman Old Style" pitchFamily="18" charset="0"/>
                        </a:rPr>
                        <a:t>Year Ending</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457200" algn="ctr">
                        <a:lnSpc>
                          <a:spcPct val="115000"/>
                        </a:lnSpc>
                        <a:spcAft>
                          <a:spcPts val="1000"/>
                        </a:spcAft>
                      </a:pPr>
                      <a:r>
                        <a:rPr lang="en-IN" sz="1000" dirty="0">
                          <a:solidFill>
                            <a:schemeClr val="tx1">
                              <a:lumMod val="95000"/>
                              <a:lumOff val="5000"/>
                            </a:schemeClr>
                          </a:solidFill>
                          <a:effectLst/>
                          <a:latin typeface="Bookman Old Style" pitchFamily="18" charset="0"/>
                        </a:rPr>
                        <a:t>Total No. of KCC issued </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IN"/>
                    </a:p>
                  </a:txBody>
                  <a:tcPr/>
                </a:tc>
                <a:extLst>
                  <a:ext uri="{0D108BD9-81ED-4DB2-BD59-A6C34878D82A}">
                    <a16:rowId xmlns="" xmlns:a16="http://schemas.microsoft.com/office/drawing/2014/main" val="4105336184"/>
                  </a:ext>
                </a:extLst>
              </a:tr>
              <a:tr h="0">
                <a:tc vMerge="1">
                  <a:txBody>
                    <a:bodyPr/>
                    <a:lstStyle/>
                    <a:p>
                      <a:endParaRPr lang="en-IN"/>
                    </a:p>
                  </a:txBody>
                  <a:tcPr/>
                </a:tc>
                <a:tc vMerge="1">
                  <a:txBody>
                    <a:bodyPr/>
                    <a:lstStyle/>
                    <a:p>
                      <a:endParaRPr lang="en-IN"/>
                    </a:p>
                  </a:txBody>
                  <a:tcPr/>
                </a:tc>
                <a:tc>
                  <a:txBody>
                    <a:bodyPr/>
                    <a:lstStyle/>
                    <a:p>
                      <a:pPr marL="457200" algn="ctr">
                        <a:lnSpc>
                          <a:spcPct val="115000"/>
                        </a:lnSpc>
                        <a:spcAft>
                          <a:spcPts val="1000"/>
                        </a:spcAft>
                      </a:pPr>
                      <a:r>
                        <a:rPr lang="en-IN" sz="1000" b="1" dirty="0">
                          <a:solidFill>
                            <a:schemeClr val="tx1">
                              <a:lumMod val="95000"/>
                              <a:lumOff val="5000"/>
                            </a:schemeClr>
                          </a:solidFill>
                          <a:effectLst/>
                          <a:latin typeface="Bookman Old Style" pitchFamily="18" charset="0"/>
                        </a:rPr>
                        <a:t>Number</a:t>
                      </a:r>
                      <a:endParaRPr lang="en-IN" sz="10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457200" algn="ctr">
                        <a:lnSpc>
                          <a:spcPct val="115000"/>
                        </a:lnSpc>
                        <a:spcAft>
                          <a:spcPts val="1000"/>
                        </a:spcAft>
                      </a:pPr>
                      <a:r>
                        <a:rPr lang="en-IN" sz="1000" b="1" dirty="0">
                          <a:solidFill>
                            <a:schemeClr val="tx1">
                              <a:lumMod val="95000"/>
                              <a:lumOff val="5000"/>
                            </a:schemeClr>
                          </a:solidFill>
                          <a:effectLst/>
                          <a:latin typeface="Bookman Old Style" pitchFamily="18" charset="0"/>
                        </a:rPr>
                        <a:t>Amount </a:t>
                      </a:r>
                      <a:r>
                        <a:rPr lang="en-IN" sz="1000" b="1" dirty="0" smtClean="0">
                          <a:solidFill>
                            <a:schemeClr val="tx1">
                              <a:lumMod val="95000"/>
                              <a:lumOff val="5000"/>
                            </a:schemeClr>
                          </a:solidFill>
                          <a:effectLst/>
                          <a:latin typeface="Bookman Old Style" pitchFamily="18" charset="0"/>
                        </a:rPr>
                        <a:t>O/S </a:t>
                      </a:r>
                      <a:r>
                        <a:rPr lang="en-IN" sz="1000" b="1" dirty="0">
                          <a:solidFill>
                            <a:schemeClr val="tx1">
                              <a:lumMod val="95000"/>
                              <a:lumOff val="5000"/>
                            </a:schemeClr>
                          </a:solidFill>
                          <a:effectLst/>
                          <a:latin typeface="Bookman Old Style" pitchFamily="18" charset="0"/>
                        </a:rPr>
                        <a:t>(in Lakhs)</a:t>
                      </a:r>
                      <a:endParaRPr lang="en-IN" sz="10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3004566790"/>
                  </a:ext>
                </a:extLst>
              </a:tr>
              <a:tr h="0">
                <a:tc>
                  <a:txBody>
                    <a:bodyPr/>
                    <a:lstStyle/>
                    <a:p>
                      <a:pPr marL="457200" algn="l">
                        <a:lnSpc>
                          <a:spcPct val="115000"/>
                        </a:lnSpc>
                        <a:spcAft>
                          <a:spcPts val="1000"/>
                        </a:spcAft>
                      </a:pPr>
                      <a:r>
                        <a:rPr lang="en-IN" sz="1000" dirty="0" err="1">
                          <a:solidFill>
                            <a:schemeClr val="tx1">
                              <a:lumMod val="95000"/>
                              <a:lumOff val="5000"/>
                            </a:schemeClr>
                          </a:solidFill>
                          <a:effectLst/>
                          <a:latin typeface="Bookman Old Style" pitchFamily="18" charset="0"/>
                        </a:rPr>
                        <a:t>Aizawl</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457200" algn="l">
                        <a:lnSpc>
                          <a:spcPct val="115000"/>
                        </a:lnSpc>
                        <a:spcAft>
                          <a:spcPts val="1000"/>
                        </a:spcAft>
                      </a:pPr>
                      <a:r>
                        <a:rPr lang="en-IN" sz="1000" dirty="0">
                          <a:solidFill>
                            <a:schemeClr val="tx1">
                              <a:lumMod val="95000"/>
                              <a:lumOff val="5000"/>
                            </a:schemeClr>
                          </a:solidFill>
                          <a:effectLst/>
                          <a:latin typeface="Bookman Old Style" pitchFamily="18" charset="0"/>
                        </a:rPr>
                        <a:t>Mar 2021</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457200" algn="ctr">
                        <a:lnSpc>
                          <a:spcPct val="115000"/>
                        </a:lnSpc>
                        <a:spcAft>
                          <a:spcPts val="1000"/>
                        </a:spcAft>
                      </a:pPr>
                      <a:r>
                        <a:rPr lang="en-IN" sz="1000">
                          <a:solidFill>
                            <a:schemeClr val="tx1">
                              <a:lumMod val="95000"/>
                              <a:lumOff val="5000"/>
                            </a:schemeClr>
                          </a:solidFill>
                          <a:effectLst/>
                          <a:latin typeface="Bookman Old Style" pitchFamily="18" charset="0"/>
                        </a:rPr>
                        <a:t>5990</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457200" algn="ctr">
                        <a:lnSpc>
                          <a:spcPct val="115000"/>
                        </a:lnSpc>
                        <a:spcAft>
                          <a:spcPts val="1000"/>
                        </a:spcAft>
                      </a:pPr>
                      <a:r>
                        <a:rPr lang="en-IN" sz="1000" dirty="0">
                          <a:solidFill>
                            <a:schemeClr val="tx1">
                              <a:lumMod val="95000"/>
                              <a:lumOff val="5000"/>
                            </a:schemeClr>
                          </a:solidFill>
                          <a:effectLst/>
                          <a:latin typeface="Bookman Old Style" pitchFamily="18" charset="0"/>
                        </a:rPr>
                        <a:t>10386.93</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326139107"/>
                  </a:ext>
                </a:extLst>
              </a:tr>
              <a:tr h="0">
                <a:tc>
                  <a:txBody>
                    <a:bodyPr/>
                    <a:lstStyle/>
                    <a:p>
                      <a:pPr marL="457200" algn="l">
                        <a:lnSpc>
                          <a:spcPct val="115000"/>
                        </a:lnSpc>
                        <a:spcAft>
                          <a:spcPts val="1000"/>
                        </a:spcAft>
                      </a:pPr>
                      <a:r>
                        <a:rPr lang="en-IN" sz="1000" dirty="0" err="1">
                          <a:solidFill>
                            <a:schemeClr val="tx1">
                              <a:lumMod val="95000"/>
                              <a:lumOff val="5000"/>
                            </a:schemeClr>
                          </a:solidFill>
                          <a:effectLst/>
                          <a:latin typeface="Bookman Old Style" pitchFamily="18" charset="0"/>
                        </a:rPr>
                        <a:t>Champhai</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457200" algn="l">
                        <a:lnSpc>
                          <a:spcPct val="115000"/>
                        </a:lnSpc>
                        <a:spcAft>
                          <a:spcPts val="1000"/>
                        </a:spcAft>
                      </a:pPr>
                      <a:r>
                        <a:rPr lang="en-IN" sz="1000" dirty="0">
                          <a:solidFill>
                            <a:schemeClr val="tx1">
                              <a:lumMod val="95000"/>
                              <a:lumOff val="5000"/>
                            </a:schemeClr>
                          </a:solidFill>
                          <a:effectLst/>
                          <a:latin typeface="Bookman Old Style" pitchFamily="18" charset="0"/>
                        </a:rPr>
                        <a:t>Mar 2021</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457200" algn="ctr">
                        <a:lnSpc>
                          <a:spcPct val="115000"/>
                        </a:lnSpc>
                        <a:spcAft>
                          <a:spcPts val="1000"/>
                        </a:spcAft>
                      </a:pPr>
                      <a:r>
                        <a:rPr lang="en-IN" sz="1000" dirty="0">
                          <a:solidFill>
                            <a:schemeClr val="tx1">
                              <a:lumMod val="95000"/>
                              <a:lumOff val="5000"/>
                            </a:schemeClr>
                          </a:solidFill>
                          <a:effectLst/>
                          <a:latin typeface="Bookman Old Style" pitchFamily="18" charset="0"/>
                        </a:rPr>
                        <a:t>2952</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457200" algn="ctr">
                        <a:lnSpc>
                          <a:spcPct val="115000"/>
                        </a:lnSpc>
                        <a:spcAft>
                          <a:spcPts val="1000"/>
                        </a:spcAft>
                      </a:pPr>
                      <a:r>
                        <a:rPr lang="en-IN" sz="1000" dirty="0">
                          <a:solidFill>
                            <a:schemeClr val="tx1">
                              <a:lumMod val="95000"/>
                              <a:lumOff val="5000"/>
                            </a:schemeClr>
                          </a:solidFill>
                          <a:effectLst/>
                          <a:latin typeface="Bookman Old Style" pitchFamily="18" charset="0"/>
                        </a:rPr>
                        <a:t>1386.17</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617147301"/>
                  </a:ext>
                </a:extLst>
              </a:tr>
              <a:tr h="0">
                <a:tc>
                  <a:txBody>
                    <a:bodyPr/>
                    <a:lstStyle/>
                    <a:p>
                      <a:pPr marL="457200" algn="l">
                        <a:lnSpc>
                          <a:spcPct val="115000"/>
                        </a:lnSpc>
                        <a:spcAft>
                          <a:spcPts val="1000"/>
                        </a:spcAft>
                      </a:pPr>
                      <a:r>
                        <a:rPr lang="en-IN" sz="1000" dirty="0" err="1">
                          <a:solidFill>
                            <a:schemeClr val="tx1">
                              <a:lumMod val="95000"/>
                              <a:lumOff val="5000"/>
                            </a:schemeClr>
                          </a:solidFill>
                          <a:effectLst/>
                          <a:latin typeface="Bookman Old Style" pitchFamily="18" charset="0"/>
                        </a:rPr>
                        <a:t>Hnahthial</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457200" algn="l">
                        <a:lnSpc>
                          <a:spcPct val="115000"/>
                        </a:lnSpc>
                        <a:spcAft>
                          <a:spcPts val="1000"/>
                        </a:spcAft>
                      </a:pPr>
                      <a:r>
                        <a:rPr lang="en-IN" sz="1000" dirty="0">
                          <a:solidFill>
                            <a:schemeClr val="tx1">
                              <a:lumMod val="95000"/>
                              <a:lumOff val="5000"/>
                            </a:schemeClr>
                          </a:solidFill>
                          <a:effectLst/>
                          <a:latin typeface="Bookman Old Style" pitchFamily="18" charset="0"/>
                        </a:rPr>
                        <a:t>Mar 2021</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457200" algn="ctr">
                        <a:lnSpc>
                          <a:spcPct val="115000"/>
                        </a:lnSpc>
                        <a:spcAft>
                          <a:spcPts val="1000"/>
                        </a:spcAft>
                      </a:pPr>
                      <a:r>
                        <a:rPr lang="en-IN" sz="1000" dirty="0">
                          <a:solidFill>
                            <a:schemeClr val="tx1">
                              <a:lumMod val="95000"/>
                              <a:lumOff val="5000"/>
                            </a:schemeClr>
                          </a:solidFill>
                          <a:effectLst/>
                          <a:latin typeface="Bookman Old Style" pitchFamily="18" charset="0"/>
                        </a:rPr>
                        <a:t>560</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457200" algn="ctr">
                        <a:lnSpc>
                          <a:spcPct val="115000"/>
                        </a:lnSpc>
                        <a:spcAft>
                          <a:spcPts val="1000"/>
                        </a:spcAft>
                      </a:pPr>
                      <a:r>
                        <a:rPr lang="en-IN" sz="1000" dirty="0">
                          <a:solidFill>
                            <a:schemeClr val="tx1">
                              <a:lumMod val="95000"/>
                              <a:lumOff val="5000"/>
                            </a:schemeClr>
                          </a:solidFill>
                          <a:effectLst/>
                          <a:latin typeface="Bookman Old Style" pitchFamily="18" charset="0"/>
                        </a:rPr>
                        <a:t>587.28</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491972091"/>
                  </a:ext>
                </a:extLst>
              </a:tr>
              <a:tr h="0">
                <a:tc>
                  <a:txBody>
                    <a:bodyPr/>
                    <a:lstStyle/>
                    <a:p>
                      <a:pPr marL="457200" algn="l">
                        <a:lnSpc>
                          <a:spcPct val="115000"/>
                        </a:lnSpc>
                        <a:spcAft>
                          <a:spcPts val="1000"/>
                        </a:spcAft>
                      </a:pPr>
                      <a:r>
                        <a:rPr lang="en-IN" sz="1000" dirty="0" err="1">
                          <a:solidFill>
                            <a:schemeClr val="tx1">
                              <a:lumMod val="95000"/>
                              <a:lumOff val="5000"/>
                            </a:schemeClr>
                          </a:solidFill>
                          <a:effectLst/>
                          <a:latin typeface="Bookman Old Style" pitchFamily="18" charset="0"/>
                        </a:rPr>
                        <a:t>Khawzawl</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457200" algn="l">
                        <a:lnSpc>
                          <a:spcPct val="115000"/>
                        </a:lnSpc>
                        <a:spcAft>
                          <a:spcPts val="1000"/>
                        </a:spcAft>
                      </a:pPr>
                      <a:r>
                        <a:rPr lang="en-IN" sz="1000" dirty="0">
                          <a:solidFill>
                            <a:schemeClr val="tx1">
                              <a:lumMod val="95000"/>
                              <a:lumOff val="5000"/>
                            </a:schemeClr>
                          </a:solidFill>
                          <a:effectLst/>
                          <a:latin typeface="Bookman Old Style" pitchFamily="18" charset="0"/>
                        </a:rPr>
                        <a:t>Mar 2021</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457200" algn="ctr">
                        <a:lnSpc>
                          <a:spcPct val="115000"/>
                        </a:lnSpc>
                        <a:spcAft>
                          <a:spcPts val="1000"/>
                        </a:spcAft>
                      </a:pPr>
                      <a:r>
                        <a:rPr lang="en-IN" sz="1000" dirty="0">
                          <a:solidFill>
                            <a:schemeClr val="tx1">
                              <a:lumMod val="95000"/>
                              <a:lumOff val="5000"/>
                            </a:schemeClr>
                          </a:solidFill>
                          <a:effectLst/>
                          <a:latin typeface="Bookman Old Style" pitchFamily="18" charset="0"/>
                        </a:rPr>
                        <a:t>1189</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457200" algn="ctr">
                        <a:lnSpc>
                          <a:spcPct val="115000"/>
                        </a:lnSpc>
                        <a:spcAft>
                          <a:spcPts val="1000"/>
                        </a:spcAft>
                      </a:pPr>
                      <a:r>
                        <a:rPr lang="en-IN" sz="1000" dirty="0">
                          <a:solidFill>
                            <a:schemeClr val="tx1">
                              <a:lumMod val="95000"/>
                              <a:lumOff val="5000"/>
                            </a:schemeClr>
                          </a:solidFill>
                          <a:effectLst/>
                          <a:latin typeface="Bookman Old Style" pitchFamily="18" charset="0"/>
                        </a:rPr>
                        <a:t>1118.9</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423538204"/>
                  </a:ext>
                </a:extLst>
              </a:tr>
              <a:tr h="0">
                <a:tc>
                  <a:txBody>
                    <a:bodyPr/>
                    <a:lstStyle/>
                    <a:p>
                      <a:pPr marL="457200" algn="l">
                        <a:lnSpc>
                          <a:spcPct val="115000"/>
                        </a:lnSpc>
                        <a:spcAft>
                          <a:spcPts val="1000"/>
                        </a:spcAft>
                      </a:pPr>
                      <a:r>
                        <a:rPr lang="en-IN" sz="1000" dirty="0" err="1">
                          <a:solidFill>
                            <a:schemeClr val="tx1">
                              <a:lumMod val="95000"/>
                              <a:lumOff val="5000"/>
                            </a:schemeClr>
                          </a:solidFill>
                          <a:effectLst/>
                          <a:latin typeface="Bookman Old Style" pitchFamily="18" charset="0"/>
                        </a:rPr>
                        <a:t>Kolasib</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457200" algn="l">
                        <a:lnSpc>
                          <a:spcPct val="115000"/>
                        </a:lnSpc>
                        <a:spcAft>
                          <a:spcPts val="1000"/>
                        </a:spcAft>
                      </a:pPr>
                      <a:r>
                        <a:rPr lang="en-IN" sz="1000" dirty="0">
                          <a:solidFill>
                            <a:schemeClr val="tx1">
                              <a:lumMod val="95000"/>
                              <a:lumOff val="5000"/>
                            </a:schemeClr>
                          </a:solidFill>
                          <a:effectLst/>
                          <a:latin typeface="Bookman Old Style" pitchFamily="18" charset="0"/>
                        </a:rPr>
                        <a:t>Mar 2021</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457200" algn="ctr">
                        <a:lnSpc>
                          <a:spcPct val="115000"/>
                        </a:lnSpc>
                        <a:spcAft>
                          <a:spcPts val="1000"/>
                        </a:spcAft>
                      </a:pPr>
                      <a:r>
                        <a:rPr lang="en-IN" sz="1000" dirty="0">
                          <a:solidFill>
                            <a:schemeClr val="tx1">
                              <a:lumMod val="95000"/>
                              <a:lumOff val="5000"/>
                            </a:schemeClr>
                          </a:solidFill>
                          <a:effectLst/>
                          <a:latin typeface="Bookman Old Style" pitchFamily="18" charset="0"/>
                        </a:rPr>
                        <a:t>2092</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457200" algn="ctr">
                        <a:lnSpc>
                          <a:spcPct val="115000"/>
                        </a:lnSpc>
                        <a:spcAft>
                          <a:spcPts val="1000"/>
                        </a:spcAft>
                      </a:pPr>
                      <a:r>
                        <a:rPr lang="en-IN" sz="1000" dirty="0">
                          <a:solidFill>
                            <a:schemeClr val="tx1">
                              <a:lumMod val="95000"/>
                              <a:lumOff val="5000"/>
                            </a:schemeClr>
                          </a:solidFill>
                          <a:effectLst/>
                          <a:latin typeface="Bookman Old Style" pitchFamily="18" charset="0"/>
                        </a:rPr>
                        <a:t>2004.6</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3465672615"/>
                  </a:ext>
                </a:extLst>
              </a:tr>
              <a:tr h="0">
                <a:tc>
                  <a:txBody>
                    <a:bodyPr/>
                    <a:lstStyle/>
                    <a:p>
                      <a:pPr marL="457200" algn="l">
                        <a:lnSpc>
                          <a:spcPct val="115000"/>
                        </a:lnSpc>
                        <a:spcAft>
                          <a:spcPts val="1000"/>
                        </a:spcAft>
                      </a:pPr>
                      <a:r>
                        <a:rPr lang="en-IN" sz="1000" dirty="0" err="1">
                          <a:solidFill>
                            <a:schemeClr val="tx1">
                              <a:lumMod val="95000"/>
                              <a:lumOff val="5000"/>
                            </a:schemeClr>
                          </a:solidFill>
                          <a:effectLst/>
                          <a:latin typeface="Bookman Old Style" pitchFamily="18" charset="0"/>
                        </a:rPr>
                        <a:t>Lawngtlai</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457200" algn="l">
                        <a:lnSpc>
                          <a:spcPct val="115000"/>
                        </a:lnSpc>
                        <a:spcAft>
                          <a:spcPts val="1000"/>
                        </a:spcAft>
                      </a:pPr>
                      <a:r>
                        <a:rPr lang="en-IN" sz="1000" dirty="0">
                          <a:solidFill>
                            <a:schemeClr val="tx1">
                              <a:lumMod val="95000"/>
                              <a:lumOff val="5000"/>
                            </a:schemeClr>
                          </a:solidFill>
                          <a:effectLst/>
                          <a:latin typeface="Bookman Old Style" pitchFamily="18" charset="0"/>
                        </a:rPr>
                        <a:t>Mar 2021</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457200" algn="ctr">
                        <a:lnSpc>
                          <a:spcPct val="115000"/>
                        </a:lnSpc>
                        <a:spcAft>
                          <a:spcPts val="1000"/>
                        </a:spcAft>
                      </a:pPr>
                      <a:r>
                        <a:rPr lang="en-IN" sz="1000">
                          <a:solidFill>
                            <a:schemeClr val="tx1">
                              <a:lumMod val="95000"/>
                              <a:lumOff val="5000"/>
                            </a:schemeClr>
                          </a:solidFill>
                          <a:effectLst/>
                          <a:latin typeface="Bookman Old Style" pitchFamily="18" charset="0"/>
                        </a:rPr>
                        <a:t>2878</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457200" algn="ctr">
                        <a:lnSpc>
                          <a:spcPct val="115000"/>
                        </a:lnSpc>
                        <a:spcAft>
                          <a:spcPts val="1000"/>
                        </a:spcAft>
                      </a:pPr>
                      <a:r>
                        <a:rPr lang="en-IN" sz="1000" dirty="0">
                          <a:solidFill>
                            <a:schemeClr val="tx1">
                              <a:lumMod val="95000"/>
                              <a:lumOff val="5000"/>
                            </a:schemeClr>
                          </a:solidFill>
                          <a:effectLst/>
                          <a:latin typeface="Bookman Old Style" pitchFamily="18" charset="0"/>
                        </a:rPr>
                        <a:t>1370.67</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2982673516"/>
                  </a:ext>
                </a:extLst>
              </a:tr>
              <a:tr h="0">
                <a:tc>
                  <a:txBody>
                    <a:bodyPr/>
                    <a:lstStyle/>
                    <a:p>
                      <a:pPr marL="457200" algn="l">
                        <a:lnSpc>
                          <a:spcPct val="115000"/>
                        </a:lnSpc>
                        <a:spcAft>
                          <a:spcPts val="1000"/>
                        </a:spcAft>
                      </a:pPr>
                      <a:r>
                        <a:rPr lang="en-IN" sz="1000" dirty="0" err="1">
                          <a:solidFill>
                            <a:schemeClr val="tx1">
                              <a:lumMod val="95000"/>
                              <a:lumOff val="5000"/>
                            </a:schemeClr>
                          </a:solidFill>
                          <a:effectLst/>
                          <a:latin typeface="Bookman Old Style" pitchFamily="18" charset="0"/>
                        </a:rPr>
                        <a:t>Lunglei</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457200" algn="l">
                        <a:lnSpc>
                          <a:spcPct val="115000"/>
                        </a:lnSpc>
                        <a:spcAft>
                          <a:spcPts val="1000"/>
                        </a:spcAft>
                      </a:pPr>
                      <a:r>
                        <a:rPr lang="en-IN" sz="1000" dirty="0">
                          <a:solidFill>
                            <a:schemeClr val="tx1">
                              <a:lumMod val="95000"/>
                              <a:lumOff val="5000"/>
                            </a:schemeClr>
                          </a:solidFill>
                          <a:effectLst/>
                          <a:latin typeface="Bookman Old Style" pitchFamily="18" charset="0"/>
                        </a:rPr>
                        <a:t>Mar 2021</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457200" algn="ctr">
                        <a:lnSpc>
                          <a:spcPct val="115000"/>
                        </a:lnSpc>
                        <a:spcAft>
                          <a:spcPts val="1000"/>
                        </a:spcAft>
                      </a:pPr>
                      <a:r>
                        <a:rPr lang="en-IN" sz="1000">
                          <a:solidFill>
                            <a:schemeClr val="tx1">
                              <a:lumMod val="95000"/>
                              <a:lumOff val="5000"/>
                            </a:schemeClr>
                          </a:solidFill>
                          <a:effectLst/>
                          <a:latin typeface="Bookman Old Style" pitchFamily="18" charset="0"/>
                        </a:rPr>
                        <a:t>3529</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457200" algn="ctr">
                        <a:lnSpc>
                          <a:spcPct val="115000"/>
                        </a:lnSpc>
                        <a:spcAft>
                          <a:spcPts val="1000"/>
                        </a:spcAft>
                      </a:pPr>
                      <a:r>
                        <a:rPr lang="en-IN" sz="1000" dirty="0">
                          <a:solidFill>
                            <a:schemeClr val="tx1">
                              <a:lumMod val="95000"/>
                              <a:lumOff val="5000"/>
                            </a:schemeClr>
                          </a:solidFill>
                          <a:effectLst/>
                          <a:latin typeface="Bookman Old Style" pitchFamily="18" charset="0"/>
                        </a:rPr>
                        <a:t>1945.15</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2606154286"/>
                  </a:ext>
                </a:extLst>
              </a:tr>
              <a:tr h="0">
                <a:tc>
                  <a:txBody>
                    <a:bodyPr/>
                    <a:lstStyle/>
                    <a:p>
                      <a:pPr marL="457200" algn="l">
                        <a:lnSpc>
                          <a:spcPct val="115000"/>
                        </a:lnSpc>
                        <a:spcAft>
                          <a:spcPts val="1000"/>
                        </a:spcAft>
                      </a:pPr>
                      <a:r>
                        <a:rPr lang="en-IN" sz="1000" dirty="0" err="1">
                          <a:solidFill>
                            <a:schemeClr val="tx1">
                              <a:lumMod val="95000"/>
                              <a:lumOff val="5000"/>
                            </a:schemeClr>
                          </a:solidFill>
                          <a:effectLst/>
                          <a:latin typeface="Bookman Old Style" pitchFamily="18" charset="0"/>
                        </a:rPr>
                        <a:t>Mamit</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457200" algn="l">
                        <a:lnSpc>
                          <a:spcPct val="115000"/>
                        </a:lnSpc>
                        <a:spcAft>
                          <a:spcPts val="1000"/>
                        </a:spcAft>
                      </a:pPr>
                      <a:r>
                        <a:rPr lang="en-IN" sz="1000" dirty="0">
                          <a:solidFill>
                            <a:schemeClr val="tx1">
                              <a:lumMod val="95000"/>
                              <a:lumOff val="5000"/>
                            </a:schemeClr>
                          </a:solidFill>
                          <a:effectLst/>
                          <a:latin typeface="Bookman Old Style" pitchFamily="18" charset="0"/>
                        </a:rPr>
                        <a:t>Mar 2021</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457200" algn="ctr">
                        <a:lnSpc>
                          <a:spcPct val="115000"/>
                        </a:lnSpc>
                        <a:spcAft>
                          <a:spcPts val="1000"/>
                        </a:spcAft>
                      </a:pPr>
                      <a:r>
                        <a:rPr lang="en-IN" sz="1000">
                          <a:solidFill>
                            <a:schemeClr val="tx1">
                              <a:lumMod val="95000"/>
                              <a:lumOff val="5000"/>
                            </a:schemeClr>
                          </a:solidFill>
                          <a:effectLst/>
                          <a:latin typeface="Bookman Old Style" pitchFamily="18" charset="0"/>
                        </a:rPr>
                        <a:t>1274</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457200" algn="ctr">
                        <a:lnSpc>
                          <a:spcPct val="115000"/>
                        </a:lnSpc>
                        <a:spcAft>
                          <a:spcPts val="1000"/>
                        </a:spcAft>
                      </a:pPr>
                      <a:r>
                        <a:rPr lang="en-IN" sz="1000" dirty="0">
                          <a:solidFill>
                            <a:schemeClr val="tx1">
                              <a:lumMod val="95000"/>
                              <a:lumOff val="5000"/>
                            </a:schemeClr>
                          </a:solidFill>
                          <a:effectLst/>
                          <a:latin typeface="Bookman Old Style" pitchFamily="18" charset="0"/>
                        </a:rPr>
                        <a:t>939.56</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975729981"/>
                  </a:ext>
                </a:extLst>
              </a:tr>
              <a:tr h="0">
                <a:tc>
                  <a:txBody>
                    <a:bodyPr/>
                    <a:lstStyle/>
                    <a:p>
                      <a:pPr marL="457200" algn="l">
                        <a:lnSpc>
                          <a:spcPct val="115000"/>
                        </a:lnSpc>
                        <a:spcAft>
                          <a:spcPts val="1000"/>
                        </a:spcAft>
                      </a:pPr>
                      <a:r>
                        <a:rPr lang="en-IN" sz="1000" dirty="0" err="1">
                          <a:solidFill>
                            <a:schemeClr val="tx1">
                              <a:lumMod val="95000"/>
                              <a:lumOff val="5000"/>
                            </a:schemeClr>
                          </a:solidFill>
                          <a:effectLst/>
                          <a:latin typeface="Bookman Old Style" pitchFamily="18" charset="0"/>
                        </a:rPr>
                        <a:t>Saiha</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457200" algn="l">
                        <a:lnSpc>
                          <a:spcPct val="115000"/>
                        </a:lnSpc>
                        <a:spcAft>
                          <a:spcPts val="1000"/>
                        </a:spcAft>
                      </a:pPr>
                      <a:r>
                        <a:rPr lang="en-IN" sz="1000" dirty="0">
                          <a:solidFill>
                            <a:schemeClr val="tx1">
                              <a:lumMod val="95000"/>
                              <a:lumOff val="5000"/>
                            </a:schemeClr>
                          </a:solidFill>
                          <a:effectLst/>
                          <a:latin typeface="Bookman Old Style" pitchFamily="18" charset="0"/>
                        </a:rPr>
                        <a:t>Mar 2021</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457200" algn="ctr">
                        <a:lnSpc>
                          <a:spcPct val="115000"/>
                        </a:lnSpc>
                        <a:spcAft>
                          <a:spcPts val="1000"/>
                        </a:spcAft>
                      </a:pPr>
                      <a:r>
                        <a:rPr lang="en-IN" sz="1000">
                          <a:solidFill>
                            <a:schemeClr val="tx1">
                              <a:lumMod val="95000"/>
                              <a:lumOff val="5000"/>
                            </a:schemeClr>
                          </a:solidFill>
                          <a:effectLst/>
                          <a:latin typeface="Bookman Old Style" pitchFamily="18" charset="0"/>
                        </a:rPr>
                        <a:t>2919</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457200" algn="ctr">
                        <a:lnSpc>
                          <a:spcPct val="115000"/>
                        </a:lnSpc>
                        <a:spcAft>
                          <a:spcPts val="1000"/>
                        </a:spcAft>
                      </a:pPr>
                      <a:r>
                        <a:rPr lang="en-IN" sz="1000" dirty="0">
                          <a:solidFill>
                            <a:schemeClr val="tx1">
                              <a:lumMod val="95000"/>
                              <a:lumOff val="5000"/>
                            </a:schemeClr>
                          </a:solidFill>
                          <a:effectLst/>
                          <a:latin typeface="Bookman Old Style" pitchFamily="18" charset="0"/>
                        </a:rPr>
                        <a:t>1051.69</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850640180"/>
                  </a:ext>
                </a:extLst>
              </a:tr>
              <a:tr h="0">
                <a:tc>
                  <a:txBody>
                    <a:bodyPr/>
                    <a:lstStyle/>
                    <a:p>
                      <a:pPr marL="457200" algn="l">
                        <a:lnSpc>
                          <a:spcPct val="115000"/>
                        </a:lnSpc>
                        <a:spcAft>
                          <a:spcPts val="1000"/>
                        </a:spcAft>
                      </a:pPr>
                      <a:r>
                        <a:rPr lang="en-IN" sz="1000" dirty="0" err="1">
                          <a:solidFill>
                            <a:schemeClr val="tx1">
                              <a:lumMod val="95000"/>
                              <a:lumOff val="5000"/>
                            </a:schemeClr>
                          </a:solidFill>
                          <a:effectLst/>
                          <a:latin typeface="Bookman Old Style" pitchFamily="18" charset="0"/>
                        </a:rPr>
                        <a:t>Saitual</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457200" algn="l">
                        <a:lnSpc>
                          <a:spcPct val="115000"/>
                        </a:lnSpc>
                        <a:spcAft>
                          <a:spcPts val="1000"/>
                        </a:spcAft>
                      </a:pPr>
                      <a:r>
                        <a:rPr lang="en-IN" sz="1000" dirty="0">
                          <a:solidFill>
                            <a:schemeClr val="tx1">
                              <a:lumMod val="95000"/>
                              <a:lumOff val="5000"/>
                            </a:schemeClr>
                          </a:solidFill>
                          <a:effectLst/>
                          <a:latin typeface="Bookman Old Style" pitchFamily="18" charset="0"/>
                        </a:rPr>
                        <a:t>Mar 2021</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457200" algn="ctr">
                        <a:lnSpc>
                          <a:spcPct val="115000"/>
                        </a:lnSpc>
                        <a:spcAft>
                          <a:spcPts val="1000"/>
                        </a:spcAft>
                      </a:pPr>
                      <a:r>
                        <a:rPr lang="en-IN" sz="1000">
                          <a:solidFill>
                            <a:schemeClr val="tx1">
                              <a:lumMod val="95000"/>
                              <a:lumOff val="5000"/>
                            </a:schemeClr>
                          </a:solidFill>
                          <a:effectLst/>
                          <a:latin typeface="Bookman Old Style" pitchFamily="18" charset="0"/>
                        </a:rPr>
                        <a:t>1253</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457200" algn="ctr">
                        <a:lnSpc>
                          <a:spcPct val="115000"/>
                        </a:lnSpc>
                        <a:spcAft>
                          <a:spcPts val="1000"/>
                        </a:spcAft>
                      </a:pPr>
                      <a:r>
                        <a:rPr lang="en-IN" sz="1000" dirty="0">
                          <a:solidFill>
                            <a:schemeClr val="tx1">
                              <a:lumMod val="95000"/>
                              <a:lumOff val="5000"/>
                            </a:schemeClr>
                          </a:solidFill>
                          <a:effectLst/>
                          <a:latin typeface="Bookman Old Style" pitchFamily="18" charset="0"/>
                        </a:rPr>
                        <a:t>1241.74</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2479506597"/>
                  </a:ext>
                </a:extLst>
              </a:tr>
              <a:tr h="0">
                <a:tc>
                  <a:txBody>
                    <a:bodyPr/>
                    <a:lstStyle/>
                    <a:p>
                      <a:pPr marL="457200" algn="l">
                        <a:lnSpc>
                          <a:spcPct val="115000"/>
                        </a:lnSpc>
                        <a:spcAft>
                          <a:spcPts val="1000"/>
                        </a:spcAft>
                      </a:pPr>
                      <a:r>
                        <a:rPr lang="en-IN" sz="1000" dirty="0" err="1">
                          <a:solidFill>
                            <a:schemeClr val="tx1">
                              <a:lumMod val="95000"/>
                              <a:lumOff val="5000"/>
                            </a:schemeClr>
                          </a:solidFill>
                          <a:effectLst/>
                          <a:latin typeface="Bookman Old Style" pitchFamily="18" charset="0"/>
                        </a:rPr>
                        <a:t>Serchhip</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457200" algn="l">
                        <a:lnSpc>
                          <a:spcPct val="115000"/>
                        </a:lnSpc>
                        <a:spcAft>
                          <a:spcPts val="1000"/>
                        </a:spcAft>
                      </a:pPr>
                      <a:r>
                        <a:rPr lang="en-IN" sz="1000" dirty="0">
                          <a:solidFill>
                            <a:schemeClr val="tx1">
                              <a:lumMod val="95000"/>
                              <a:lumOff val="5000"/>
                            </a:schemeClr>
                          </a:solidFill>
                          <a:effectLst/>
                          <a:latin typeface="Bookman Old Style" pitchFamily="18" charset="0"/>
                        </a:rPr>
                        <a:t>Mar 2021</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457200" algn="ctr">
                        <a:lnSpc>
                          <a:spcPct val="115000"/>
                        </a:lnSpc>
                        <a:spcAft>
                          <a:spcPts val="1000"/>
                        </a:spcAft>
                      </a:pPr>
                      <a:r>
                        <a:rPr lang="en-IN" sz="1000">
                          <a:solidFill>
                            <a:schemeClr val="tx1">
                              <a:lumMod val="95000"/>
                              <a:lumOff val="5000"/>
                            </a:schemeClr>
                          </a:solidFill>
                          <a:effectLst/>
                          <a:latin typeface="Bookman Old Style" pitchFamily="18" charset="0"/>
                        </a:rPr>
                        <a:t>1838</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457200" algn="ctr">
                        <a:lnSpc>
                          <a:spcPct val="115000"/>
                        </a:lnSpc>
                        <a:spcAft>
                          <a:spcPts val="1000"/>
                        </a:spcAft>
                      </a:pPr>
                      <a:r>
                        <a:rPr lang="en-IN" sz="1000" dirty="0">
                          <a:solidFill>
                            <a:schemeClr val="tx1">
                              <a:lumMod val="95000"/>
                              <a:lumOff val="5000"/>
                            </a:schemeClr>
                          </a:solidFill>
                          <a:effectLst/>
                          <a:latin typeface="Bookman Old Style" pitchFamily="18" charset="0"/>
                        </a:rPr>
                        <a:t>2286.31</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3861514387"/>
                  </a:ext>
                </a:extLst>
              </a:tr>
              <a:tr h="0">
                <a:tc>
                  <a:txBody>
                    <a:bodyPr/>
                    <a:lstStyle/>
                    <a:p>
                      <a:pPr marL="457200" algn="l">
                        <a:lnSpc>
                          <a:spcPct val="115000"/>
                        </a:lnSpc>
                        <a:spcAft>
                          <a:spcPts val="1000"/>
                        </a:spcAft>
                      </a:pPr>
                      <a:r>
                        <a:rPr lang="en-IN" sz="1000" dirty="0">
                          <a:solidFill>
                            <a:schemeClr val="tx1">
                              <a:lumMod val="95000"/>
                              <a:lumOff val="5000"/>
                            </a:schemeClr>
                          </a:solidFill>
                          <a:effectLst/>
                          <a:latin typeface="Bookman Old Style" pitchFamily="18" charset="0"/>
                        </a:rPr>
                        <a:t>State</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457200" algn="l">
                        <a:lnSpc>
                          <a:spcPct val="115000"/>
                        </a:lnSpc>
                        <a:spcAft>
                          <a:spcPts val="1000"/>
                        </a:spcAft>
                      </a:pPr>
                      <a:r>
                        <a:rPr lang="en-IN" sz="1000" b="1" dirty="0">
                          <a:solidFill>
                            <a:schemeClr val="tx1">
                              <a:lumMod val="95000"/>
                              <a:lumOff val="5000"/>
                            </a:schemeClr>
                          </a:solidFill>
                          <a:effectLst/>
                          <a:latin typeface="Bookman Old Style" pitchFamily="18" charset="0"/>
                        </a:rPr>
                        <a:t>Year ending</a:t>
                      </a:r>
                      <a:endParaRPr lang="en-IN" sz="10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457200" algn="ctr">
                        <a:lnSpc>
                          <a:spcPct val="115000"/>
                        </a:lnSpc>
                        <a:spcAft>
                          <a:spcPts val="1000"/>
                        </a:spcAft>
                      </a:pPr>
                      <a:r>
                        <a:rPr lang="en-IN" sz="1000">
                          <a:solidFill>
                            <a:schemeClr val="tx1">
                              <a:lumMod val="95000"/>
                              <a:lumOff val="5000"/>
                            </a:schemeClr>
                          </a:solidFill>
                          <a:effectLst/>
                          <a:latin typeface="Bookman Old Style" pitchFamily="18" charset="0"/>
                        </a:rPr>
                        <a:t> </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457200" algn="ctr">
                        <a:lnSpc>
                          <a:spcPct val="115000"/>
                        </a:lnSpc>
                        <a:spcAft>
                          <a:spcPts val="1000"/>
                        </a:spcAft>
                      </a:pPr>
                      <a:r>
                        <a:rPr lang="en-IN" sz="1000" dirty="0">
                          <a:solidFill>
                            <a:schemeClr val="tx1">
                              <a:lumMod val="95000"/>
                              <a:lumOff val="5000"/>
                            </a:schemeClr>
                          </a:solidFill>
                          <a:effectLst/>
                          <a:latin typeface="Bookman Old Style" pitchFamily="18" charset="0"/>
                        </a:rPr>
                        <a:t> </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403682047"/>
                  </a:ext>
                </a:extLst>
              </a:tr>
              <a:tr h="0">
                <a:tc>
                  <a:txBody>
                    <a:bodyPr/>
                    <a:lstStyle/>
                    <a:p>
                      <a:pPr marL="457200" algn="l">
                        <a:lnSpc>
                          <a:spcPct val="115000"/>
                        </a:lnSpc>
                        <a:spcAft>
                          <a:spcPts val="1000"/>
                        </a:spcAft>
                      </a:pPr>
                      <a:r>
                        <a:rPr lang="en-IN" sz="1000" dirty="0">
                          <a:solidFill>
                            <a:schemeClr val="tx1">
                              <a:lumMod val="95000"/>
                              <a:lumOff val="5000"/>
                            </a:schemeClr>
                          </a:solidFill>
                          <a:effectLst/>
                          <a:latin typeface="Bookman Old Style" pitchFamily="18" charset="0"/>
                        </a:rPr>
                        <a:t>Mizoram</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457200" algn="l">
                        <a:lnSpc>
                          <a:spcPct val="115000"/>
                        </a:lnSpc>
                        <a:spcAft>
                          <a:spcPts val="1000"/>
                        </a:spcAft>
                      </a:pPr>
                      <a:r>
                        <a:rPr lang="en-IN" sz="1000" dirty="0">
                          <a:solidFill>
                            <a:schemeClr val="tx1">
                              <a:lumMod val="95000"/>
                              <a:lumOff val="5000"/>
                            </a:schemeClr>
                          </a:solidFill>
                          <a:effectLst/>
                          <a:latin typeface="Bookman Old Style" pitchFamily="18" charset="0"/>
                        </a:rPr>
                        <a:t>Mar 2021</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457200" algn="ctr">
                        <a:lnSpc>
                          <a:spcPct val="115000"/>
                        </a:lnSpc>
                        <a:spcAft>
                          <a:spcPts val="1000"/>
                        </a:spcAft>
                      </a:pPr>
                      <a:r>
                        <a:rPr lang="en-IN" sz="1000">
                          <a:solidFill>
                            <a:schemeClr val="tx1">
                              <a:lumMod val="95000"/>
                              <a:lumOff val="5000"/>
                            </a:schemeClr>
                          </a:solidFill>
                          <a:effectLst/>
                          <a:latin typeface="Bookman Old Style" pitchFamily="18" charset="0"/>
                        </a:rPr>
                        <a:t>27474</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457200" algn="ctr">
                        <a:lnSpc>
                          <a:spcPct val="115000"/>
                        </a:lnSpc>
                        <a:spcAft>
                          <a:spcPts val="1000"/>
                        </a:spcAft>
                      </a:pPr>
                      <a:r>
                        <a:rPr lang="en-IN" sz="1000" dirty="0">
                          <a:solidFill>
                            <a:schemeClr val="tx1">
                              <a:lumMod val="95000"/>
                              <a:lumOff val="5000"/>
                            </a:schemeClr>
                          </a:solidFill>
                          <a:effectLst/>
                          <a:latin typeface="Bookman Old Style" pitchFamily="18" charset="0"/>
                        </a:rPr>
                        <a:t>24318.79</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884007724"/>
                  </a:ext>
                </a:extLst>
              </a:tr>
            </a:tbl>
          </a:graphicData>
        </a:graphic>
      </p:graphicFrame>
    </p:spTree>
    <p:extLst>
      <p:ext uri="{BB962C8B-B14F-4D97-AF65-F5344CB8AC3E}">
        <p14:creationId xmlns="" xmlns:p14="http://schemas.microsoft.com/office/powerpoint/2010/main" val="34078867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214282" y="214296"/>
            <a:ext cx="8229600" cy="2825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579437" marR="240665" lvl="0" indent="-400050" algn="just">
              <a:lnSpc>
                <a:spcPct val="110000"/>
              </a:lnSpc>
              <a:spcAft>
                <a:spcPts val="800"/>
              </a:spcAft>
              <a:buFont typeface="+mj-lt"/>
              <a:buAutoNum type="romanLcPeriod" startAt="4"/>
            </a:pPr>
            <a:r>
              <a:rPr lang="en-US" sz="1200" dirty="0">
                <a:effectLst/>
                <a:latin typeface="Bookman Old Style" pitchFamily="18" charset="0"/>
                <a:ea typeface="Calibri" panose="020F0502020204030204" pitchFamily="34" charset="0"/>
                <a:cs typeface="Arial" panose="020B0604020202020204" pitchFamily="34" charset="0"/>
              </a:rPr>
              <a:t>Micro Credit (Self Help Groups (SHG) &amp; Joint Liability Groups (JLG)</a:t>
            </a:r>
            <a:endParaRPr lang="en-IN" sz="1200" dirty="0">
              <a:effectLst/>
              <a:latin typeface="Bookman Old Style" pitchFamily="18" charset="0"/>
              <a:ea typeface="Calibri" panose="020F0502020204030204" pitchFamily="34" charset="0"/>
              <a:cs typeface="Times New Roman" panose="02020603050405020304" pitchFamily="18" charset="0"/>
            </a:endParaRPr>
          </a:p>
        </p:txBody>
      </p:sp>
      <p:graphicFrame>
        <p:nvGraphicFramePr>
          <p:cNvPr id="4" name="Table 3">
            <a:extLst>
              <a:ext uri="{FF2B5EF4-FFF2-40B4-BE49-F238E27FC236}">
                <a16:creationId xmlns="" xmlns:a16="http://schemas.microsoft.com/office/drawing/2014/main" id="{15520DDA-D63E-4F6F-B6E0-C2FE0E67198E}"/>
              </a:ext>
            </a:extLst>
          </p:cNvPr>
          <p:cNvGraphicFramePr>
            <a:graphicFrameLocks noGrp="1"/>
          </p:cNvGraphicFramePr>
          <p:nvPr>
            <p:extLst>
              <p:ext uri="{D42A27DB-BD31-4B8C-83A1-F6EECF244321}">
                <p14:modId xmlns="" xmlns:p14="http://schemas.microsoft.com/office/powerpoint/2010/main" val="889339581"/>
              </p:ext>
            </p:extLst>
          </p:nvPr>
        </p:nvGraphicFramePr>
        <p:xfrm>
          <a:off x="152400" y="819150"/>
          <a:ext cx="4205286" cy="4037782"/>
        </p:xfrm>
        <a:graphic>
          <a:graphicData uri="http://schemas.openxmlformats.org/drawingml/2006/table">
            <a:tbl>
              <a:tblPr firstRow="1" firstCol="1" bandRow="1">
                <a:tableStyleId>{5C22544A-7EE6-4342-B048-85BDC9FD1C3A}</a:tableStyleId>
              </a:tblPr>
              <a:tblGrid>
                <a:gridCol w="776262">
                  <a:extLst>
                    <a:ext uri="{9D8B030D-6E8A-4147-A177-3AD203B41FA5}">
                      <a16:colId xmlns="" xmlns:a16="http://schemas.microsoft.com/office/drawing/2014/main" val="3475615790"/>
                    </a:ext>
                  </a:extLst>
                </a:gridCol>
                <a:gridCol w="932557">
                  <a:extLst>
                    <a:ext uri="{9D8B030D-6E8A-4147-A177-3AD203B41FA5}">
                      <a16:colId xmlns="" xmlns:a16="http://schemas.microsoft.com/office/drawing/2014/main" val="2777351140"/>
                    </a:ext>
                  </a:extLst>
                </a:gridCol>
                <a:gridCol w="617701">
                  <a:extLst>
                    <a:ext uri="{9D8B030D-6E8A-4147-A177-3AD203B41FA5}">
                      <a16:colId xmlns="" xmlns:a16="http://schemas.microsoft.com/office/drawing/2014/main" val="2344954522"/>
                    </a:ext>
                  </a:extLst>
                </a:gridCol>
                <a:gridCol w="866383">
                  <a:extLst>
                    <a:ext uri="{9D8B030D-6E8A-4147-A177-3AD203B41FA5}">
                      <a16:colId xmlns="" xmlns:a16="http://schemas.microsoft.com/office/drawing/2014/main" val="3728671635"/>
                    </a:ext>
                  </a:extLst>
                </a:gridCol>
                <a:gridCol w="1012383">
                  <a:extLst>
                    <a:ext uri="{9D8B030D-6E8A-4147-A177-3AD203B41FA5}">
                      <a16:colId xmlns="" xmlns:a16="http://schemas.microsoft.com/office/drawing/2014/main" val="4216537006"/>
                    </a:ext>
                  </a:extLst>
                </a:gridCol>
              </a:tblGrid>
              <a:tr h="838200">
                <a:tc rowSpan="2">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District/</a:t>
                      </a:r>
                      <a:br>
                        <a:rPr lang="en-IN" sz="900" dirty="0">
                          <a:solidFill>
                            <a:schemeClr val="tx1">
                              <a:lumMod val="95000"/>
                              <a:lumOff val="5000"/>
                            </a:schemeClr>
                          </a:solidFill>
                          <a:effectLst/>
                          <a:latin typeface="Bookman Old Style" pitchFamily="18" charset="0"/>
                        </a:rPr>
                      </a:br>
                      <a:r>
                        <a:rPr lang="en-IN" sz="900" dirty="0">
                          <a:solidFill>
                            <a:schemeClr val="tx1">
                              <a:lumMod val="95000"/>
                              <a:lumOff val="5000"/>
                            </a:schemeClr>
                          </a:solidFill>
                          <a:effectLst/>
                          <a:latin typeface="Bookman Old Style" pitchFamily="18" charset="0"/>
                        </a:rPr>
                        <a:t>State Name</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rowSpan="2">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Year</a:t>
                      </a:r>
                      <a:br>
                        <a:rPr lang="en-IN" sz="900" dirty="0">
                          <a:solidFill>
                            <a:schemeClr val="tx1">
                              <a:lumMod val="95000"/>
                              <a:lumOff val="5000"/>
                            </a:schemeClr>
                          </a:solidFill>
                          <a:effectLst/>
                          <a:latin typeface="Bookman Old Style" pitchFamily="18" charset="0"/>
                        </a:rPr>
                      </a:br>
                      <a:r>
                        <a:rPr lang="en-IN" sz="900" dirty="0">
                          <a:solidFill>
                            <a:schemeClr val="tx1">
                              <a:lumMod val="95000"/>
                              <a:lumOff val="5000"/>
                            </a:schemeClr>
                          </a:solidFill>
                          <a:effectLst/>
                          <a:latin typeface="Bookman Old Style" pitchFamily="18" charset="0"/>
                        </a:rPr>
                        <a:t>ending</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Total Number of SHG</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Out of (I), Number of SHGs Credit Linked</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Average Ticket Size of SHG Loan O/S (Total Credit O/S to SHG/ Number of Credit Linked SHGs)</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779741701"/>
                  </a:ext>
                </a:extLst>
              </a:tr>
              <a:tr h="183518">
                <a:tc vMerge="1">
                  <a:txBody>
                    <a:bodyPr/>
                    <a:lstStyle/>
                    <a:p>
                      <a:endParaRPr lang="en-IN"/>
                    </a:p>
                  </a:txBody>
                  <a:tcPr/>
                </a:tc>
                <a:tc vMerge="1">
                  <a:txBody>
                    <a:bodyPr/>
                    <a:lstStyle/>
                    <a:p>
                      <a:endParaRPr lang="en-IN"/>
                    </a:p>
                  </a:txBody>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(I)</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(II)</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(III)</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2859382103"/>
                  </a:ext>
                </a:extLst>
              </a:tr>
              <a:tr h="201870">
                <a:tc>
                  <a:txBody>
                    <a:bodyPr/>
                    <a:lstStyle/>
                    <a:p>
                      <a:pPr algn="just">
                        <a:lnSpc>
                          <a:spcPct val="115000"/>
                        </a:lnSpc>
                        <a:spcAft>
                          <a:spcPts val="1000"/>
                        </a:spcAft>
                      </a:pPr>
                      <a:r>
                        <a:rPr lang="en-IN" sz="900" dirty="0" err="1">
                          <a:solidFill>
                            <a:schemeClr val="tx1">
                              <a:lumMod val="95000"/>
                              <a:lumOff val="5000"/>
                            </a:schemeClr>
                          </a:solidFill>
                          <a:effectLst/>
                          <a:latin typeface="Bookman Old Style" pitchFamily="18" charset="0"/>
                        </a:rPr>
                        <a:t>Aizawl</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Mar-21</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153</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281.83</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2.82</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2131360562"/>
                  </a:ext>
                </a:extLst>
              </a:tr>
              <a:tr h="213196">
                <a:tc>
                  <a:txBody>
                    <a:bodyPr/>
                    <a:lstStyle/>
                    <a:p>
                      <a:pPr algn="just">
                        <a:lnSpc>
                          <a:spcPct val="115000"/>
                        </a:lnSpc>
                        <a:spcAft>
                          <a:spcPts val="1000"/>
                        </a:spcAft>
                      </a:pPr>
                      <a:r>
                        <a:rPr lang="en-IN" sz="900" dirty="0" err="1">
                          <a:solidFill>
                            <a:schemeClr val="tx1">
                              <a:lumMod val="95000"/>
                              <a:lumOff val="5000"/>
                            </a:schemeClr>
                          </a:solidFill>
                          <a:effectLst/>
                          <a:latin typeface="Bookman Old Style" pitchFamily="18" charset="0"/>
                        </a:rPr>
                        <a:t>Champhai</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Mar-21</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156</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607.17</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1.73</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766412499"/>
                  </a:ext>
                </a:extLst>
              </a:tr>
              <a:tr h="178717">
                <a:tc>
                  <a:txBody>
                    <a:bodyPr/>
                    <a:lstStyle/>
                    <a:p>
                      <a:pPr algn="just">
                        <a:lnSpc>
                          <a:spcPct val="115000"/>
                        </a:lnSpc>
                        <a:spcAft>
                          <a:spcPts val="1000"/>
                        </a:spcAft>
                      </a:pPr>
                      <a:r>
                        <a:rPr lang="en-IN" sz="900" dirty="0" err="1">
                          <a:solidFill>
                            <a:schemeClr val="tx1">
                              <a:lumMod val="95000"/>
                              <a:lumOff val="5000"/>
                            </a:schemeClr>
                          </a:solidFill>
                          <a:effectLst/>
                          <a:latin typeface="Bookman Old Style" pitchFamily="18" charset="0"/>
                        </a:rPr>
                        <a:t>Hnahthial</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Mar-21</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6</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1.75</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0.44</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083105375"/>
                  </a:ext>
                </a:extLst>
              </a:tr>
              <a:tr h="178717">
                <a:tc>
                  <a:txBody>
                    <a:bodyPr/>
                    <a:lstStyle/>
                    <a:p>
                      <a:pPr algn="just">
                        <a:lnSpc>
                          <a:spcPct val="115000"/>
                        </a:lnSpc>
                        <a:spcAft>
                          <a:spcPts val="1000"/>
                        </a:spcAft>
                      </a:pPr>
                      <a:r>
                        <a:rPr lang="en-IN" sz="900" dirty="0" err="1">
                          <a:solidFill>
                            <a:schemeClr val="tx1">
                              <a:lumMod val="95000"/>
                              <a:lumOff val="5000"/>
                            </a:schemeClr>
                          </a:solidFill>
                          <a:effectLst/>
                          <a:latin typeface="Bookman Old Style" pitchFamily="18" charset="0"/>
                        </a:rPr>
                        <a:t>Khawzawl</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Mar-21</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63</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263.63</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1.39</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3780434439"/>
                  </a:ext>
                </a:extLst>
              </a:tr>
              <a:tr h="201870">
                <a:tc>
                  <a:txBody>
                    <a:bodyPr/>
                    <a:lstStyle/>
                    <a:p>
                      <a:pPr algn="just">
                        <a:lnSpc>
                          <a:spcPct val="115000"/>
                        </a:lnSpc>
                        <a:spcAft>
                          <a:spcPts val="1000"/>
                        </a:spcAft>
                      </a:pPr>
                      <a:r>
                        <a:rPr lang="en-IN" sz="900">
                          <a:solidFill>
                            <a:schemeClr val="tx1">
                              <a:lumMod val="95000"/>
                              <a:lumOff val="5000"/>
                            </a:schemeClr>
                          </a:solidFill>
                          <a:effectLst/>
                          <a:latin typeface="Bookman Old Style" pitchFamily="18" charset="0"/>
                        </a:rPr>
                        <a:t>Kolasib</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Mar-21</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122</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687.97</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2.2</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2689192708"/>
                  </a:ext>
                </a:extLst>
              </a:tr>
              <a:tr h="208911">
                <a:tc>
                  <a:txBody>
                    <a:bodyPr/>
                    <a:lstStyle/>
                    <a:p>
                      <a:pPr algn="just">
                        <a:lnSpc>
                          <a:spcPct val="115000"/>
                        </a:lnSpc>
                        <a:spcAft>
                          <a:spcPts val="1000"/>
                        </a:spcAft>
                      </a:pPr>
                      <a:r>
                        <a:rPr lang="en-IN" sz="900" dirty="0" err="1">
                          <a:solidFill>
                            <a:schemeClr val="tx1">
                              <a:lumMod val="95000"/>
                              <a:lumOff val="5000"/>
                            </a:schemeClr>
                          </a:solidFill>
                          <a:effectLst/>
                          <a:latin typeface="Bookman Old Style" pitchFamily="18" charset="0"/>
                        </a:rPr>
                        <a:t>Lawngtlai</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Mar-21</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238</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193.1</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1.17</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4076370527"/>
                  </a:ext>
                </a:extLst>
              </a:tr>
              <a:tr h="201870">
                <a:tc>
                  <a:txBody>
                    <a:bodyPr/>
                    <a:lstStyle/>
                    <a:p>
                      <a:pPr algn="just">
                        <a:lnSpc>
                          <a:spcPct val="115000"/>
                        </a:lnSpc>
                        <a:spcAft>
                          <a:spcPts val="1000"/>
                        </a:spcAft>
                      </a:pPr>
                      <a:r>
                        <a:rPr lang="en-IN" sz="900" dirty="0" err="1">
                          <a:solidFill>
                            <a:schemeClr val="tx1">
                              <a:lumMod val="95000"/>
                              <a:lumOff val="5000"/>
                            </a:schemeClr>
                          </a:solidFill>
                          <a:effectLst/>
                          <a:latin typeface="Bookman Old Style" pitchFamily="18" charset="0"/>
                        </a:rPr>
                        <a:t>Lunglei</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Mar-21</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46</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122.6</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2.4</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958801352"/>
                  </a:ext>
                </a:extLst>
              </a:tr>
              <a:tr h="201870">
                <a:tc>
                  <a:txBody>
                    <a:bodyPr/>
                    <a:lstStyle/>
                    <a:p>
                      <a:pPr algn="just">
                        <a:lnSpc>
                          <a:spcPct val="115000"/>
                        </a:lnSpc>
                        <a:spcAft>
                          <a:spcPts val="1000"/>
                        </a:spcAft>
                      </a:pPr>
                      <a:r>
                        <a:rPr lang="en-IN" sz="900" dirty="0" err="1">
                          <a:solidFill>
                            <a:schemeClr val="tx1">
                              <a:lumMod val="95000"/>
                              <a:lumOff val="5000"/>
                            </a:schemeClr>
                          </a:solidFill>
                          <a:effectLst/>
                          <a:latin typeface="Bookman Old Style" pitchFamily="18" charset="0"/>
                        </a:rPr>
                        <a:t>Mamit</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Mar-21</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129</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523.22</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1.39</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3662824104"/>
                  </a:ext>
                </a:extLst>
              </a:tr>
              <a:tr h="201870">
                <a:tc>
                  <a:txBody>
                    <a:bodyPr/>
                    <a:lstStyle/>
                    <a:p>
                      <a:pPr algn="just">
                        <a:lnSpc>
                          <a:spcPct val="115000"/>
                        </a:lnSpc>
                        <a:spcAft>
                          <a:spcPts val="1000"/>
                        </a:spcAft>
                      </a:pPr>
                      <a:r>
                        <a:rPr lang="en-IN" sz="900" dirty="0" err="1">
                          <a:solidFill>
                            <a:schemeClr val="tx1">
                              <a:lumMod val="95000"/>
                              <a:lumOff val="5000"/>
                            </a:schemeClr>
                          </a:solidFill>
                          <a:effectLst/>
                          <a:latin typeface="Bookman Old Style" pitchFamily="18" charset="0"/>
                        </a:rPr>
                        <a:t>Saiha</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Mar-21</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119</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189.24</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1.12</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921412887"/>
                  </a:ext>
                </a:extLst>
              </a:tr>
              <a:tr h="201870">
                <a:tc>
                  <a:txBody>
                    <a:bodyPr/>
                    <a:lstStyle/>
                    <a:p>
                      <a:pPr algn="just">
                        <a:lnSpc>
                          <a:spcPct val="115000"/>
                        </a:lnSpc>
                        <a:spcAft>
                          <a:spcPts val="1000"/>
                        </a:spcAft>
                      </a:pPr>
                      <a:r>
                        <a:rPr lang="en-IN" sz="900" dirty="0" err="1">
                          <a:solidFill>
                            <a:schemeClr val="tx1">
                              <a:lumMod val="95000"/>
                              <a:lumOff val="5000"/>
                            </a:schemeClr>
                          </a:solidFill>
                          <a:effectLst/>
                          <a:latin typeface="Bookman Old Style" pitchFamily="18" charset="0"/>
                        </a:rPr>
                        <a:t>Saitual</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Mar-21</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40</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117.51</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1.28</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254498805"/>
                  </a:ext>
                </a:extLst>
              </a:tr>
              <a:tr h="178717">
                <a:tc>
                  <a:txBody>
                    <a:bodyPr/>
                    <a:lstStyle/>
                    <a:p>
                      <a:pPr algn="just">
                        <a:lnSpc>
                          <a:spcPct val="115000"/>
                        </a:lnSpc>
                        <a:spcAft>
                          <a:spcPts val="1000"/>
                        </a:spcAft>
                      </a:pPr>
                      <a:r>
                        <a:rPr lang="en-IN" sz="900" dirty="0" err="1">
                          <a:solidFill>
                            <a:schemeClr val="tx1">
                              <a:lumMod val="95000"/>
                              <a:lumOff val="5000"/>
                            </a:schemeClr>
                          </a:solidFill>
                          <a:effectLst/>
                          <a:latin typeface="Bookman Old Style" pitchFamily="18" charset="0"/>
                        </a:rPr>
                        <a:t>Serchhip</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Mar-21</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97</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505.4</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1.91</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785715251"/>
                  </a:ext>
                </a:extLst>
              </a:tr>
              <a:tr h="209434">
                <a:tc>
                  <a:txBody>
                    <a:bodyPr/>
                    <a:lstStyle/>
                    <a:p>
                      <a:pPr algn="just">
                        <a:lnSpc>
                          <a:spcPct val="115000"/>
                        </a:lnSpc>
                        <a:spcAft>
                          <a:spcPts val="1000"/>
                        </a:spcAft>
                      </a:pPr>
                      <a:r>
                        <a:rPr lang="en-IN" sz="900" dirty="0">
                          <a:solidFill>
                            <a:schemeClr val="tx1">
                              <a:lumMod val="95000"/>
                              <a:lumOff val="5000"/>
                            </a:schemeClr>
                          </a:solidFill>
                          <a:effectLst/>
                          <a:latin typeface="Bookman Old Style" pitchFamily="18" charset="0"/>
                        </a:rPr>
                        <a:t>State</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b="1" dirty="0">
                          <a:solidFill>
                            <a:schemeClr val="tx1">
                              <a:lumMod val="95000"/>
                              <a:lumOff val="5000"/>
                            </a:schemeClr>
                          </a:solidFill>
                          <a:effectLst/>
                          <a:latin typeface="Bookman Old Style" pitchFamily="18" charset="0"/>
                        </a:rPr>
                        <a:t>Year ending</a:t>
                      </a:r>
                      <a:endParaRPr lang="en-IN" sz="9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 </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 </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 </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3165052146"/>
                  </a:ext>
                </a:extLst>
              </a:tr>
              <a:tr h="213480">
                <a:tc>
                  <a:txBody>
                    <a:bodyPr/>
                    <a:lstStyle/>
                    <a:p>
                      <a:pPr algn="just">
                        <a:lnSpc>
                          <a:spcPct val="115000"/>
                        </a:lnSpc>
                        <a:spcAft>
                          <a:spcPts val="1000"/>
                        </a:spcAft>
                      </a:pPr>
                      <a:r>
                        <a:rPr lang="en-IN" sz="900" dirty="0">
                          <a:solidFill>
                            <a:schemeClr val="tx1">
                              <a:lumMod val="95000"/>
                              <a:lumOff val="5000"/>
                            </a:schemeClr>
                          </a:solidFill>
                          <a:effectLst/>
                          <a:latin typeface="Bookman Old Style" pitchFamily="18" charset="0"/>
                        </a:rPr>
                        <a:t>Mizoram</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Mar-21</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1169</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3493.42</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1.68</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2700" marR="427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3306036492"/>
                  </a:ext>
                </a:extLst>
              </a:tr>
            </a:tbl>
          </a:graphicData>
        </a:graphic>
      </p:graphicFrame>
      <p:graphicFrame>
        <p:nvGraphicFramePr>
          <p:cNvPr id="5" name="Table 4">
            <a:extLst>
              <a:ext uri="{FF2B5EF4-FFF2-40B4-BE49-F238E27FC236}">
                <a16:creationId xmlns="" xmlns:a16="http://schemas.microsoft.com/office/drawing/2014/main" id="{ED8DA1DB-A6D3-4E16-8801-896028AFA885}"/>
              </a:ext>
            </a:extLst>
          </p:cNvPr>
          <p:cNvGraphicFramePr>
            <a:graphicFrameLocks noGrp="1"/>
          </p:cNvGraphicFramePr>
          <p:nvPr>
            <p:extLst>
              <p:ext uri="{D42A27DB-BD31-4B8C-83A1-F6EECF244321}">
                <p14:modId xmlns="" xmlns:p14="http://schemas.microsoft.com/office/powerpoint/2010/main" val="156870431"/>
              </p:ext>
            </p:extLst>
          </p:nvPr>
        </p:nvGraphicFramePr>
        <p:xfrm>
          <a:off x="4429124" y="819150"/>
          <a:ext cx="4572033" cy="4040785"/>
        </p:xfrm>
        <a:graphic>
          <a:graphicData uri="http://schemas.openxmlformats.org/drawingml/2006/table">
            <a:tbl>
              <a:tblPr firstRow="1" firstCol="1" bandRow="1">
                <a:tableStyleId>{5C22544A-7EE6-4342-B048-85BDC9FD1C3A}</a:tableStyleId>
              </a:tblPr>
              <a:tblGrid>
                <a:gridCol w="928694">
                  <a:extLst>
                    <a:ext uri="{9D8B030D-6E8A-4147-A177-3AD203B41FA5}">
                      <a16:colId xmlns="" xmlns:a16="http://schemas.microsoft.com/office/drawing/2014/main" val="4224238004"/>
                    </a:ext>
                  </a:extLst>
                </a:gridCol>
                <a:gridCol w="1050664">
                  <a:extLst>
                    <a:ext uri="{9D8B030D-6E8A-4147-A177-3AD203B41FA5}">
                      <a16:colId xmlns="" xmlns:a16="http://schemas.microsoft.com/office/drawing/2014/main" val="2554497036"/>
                    </a:ext>
                  </a:extLst>
                </a:gridCol>
                <a:gridCol w="533785">
                  <a:extLst>
                    <a:ext uri="{9D8B030D-6E8A-4147-A177-3AD203B41FA5}">
                      <a16:colId xmlns="" xmlns:a16="http://schemas.microsoft.com/office/drawing/2014/main" val="3411279360"/>
                    </a:ext>
                  </a:extLst>
                </a:gridCol>
                <a:gridCol w="1029445">
                  <a:extLst>
                    <a:ext uri="{9D8B030D-6E8A-4147-A177-3AD203B41FA5}">
                      <a16:colId xmlns="" xmlns:a16="http://schemas.microsoft.com/office/drawing/2014/main" val="941518199"/>
                    </a:ext>
                  </a:extLst>
                </a:gridCol>
                <a:gridCol w="1029445">
                  <a:extLst>
                    <a:ext uri="{9D8B030D-6E8A-4147-A177-3AD203B41FA5}">
                      <a16:colId xmlns="" xmlns:a16="http://schemas.microsoft.com/office/drawing/2014/main" val="2675381764"/>
                    </a:ext>
                  </a:extLst>
                </a:gridCol>
              </a:tblGrid>
              <a:tr h="880947">
                <a:tc rowSpan="2">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District/</a:t>
                      </a:r>
                      <a:br>
                        <a:rPr lang="en-IN" sz="900" dirty="0">
                          <a:solidFill>
                            <a:schemeClr val="tx1">
                              <a:lumMod val="95000"/>
                              <a:lumOff val="5000"/>
                            </a:schemeClr>
                          </a:solidFill>
                          <a:effectLst/>
                          <a:latin typeface="Bookman Old Style" pitchFamily="18" charset="0"/>
                        </a:rPr>
                      </a:br>
                      <a:r>
                        <a:rPr lang="en-IN" sz="900" dirty="0">
                          <a:solidFill>
                            <a:schemeClr val="tx1">
                              <a:lumMod val="95000"/>
                              <a:lumOff val="5000"/>
                            </a:schemeClr>
                          </a:solidFill>
                          <a:effectLst/>
                          <a:latin typeface="Bookman Old Style" pitchFamily="18" charset="0"/>
                        </a:rPr>
                        <a:t>State Name</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rowSpan="2">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Year</a:t>
                      </a:r>
                      <a:br>
                        <a:rPr lang="en-IN" sz="900">
                          <a:solidFill>
                            <a:schemeClr val="tx1">
                              <a:lumMod val="95000"/>
                              <a:lumOff val="5000"/>
                            </a:schemeClr>
                          </a:solidFill>
                          <a:effectLst/>
                          <a:latin typeface="Bookman Old Style" pitchFamily="18" charset="0"/>
                        </a:rPr>
                      </a:br>
                      <a:r>
                        <a:rPr lang="en-IN" sz="900">
                          <a:solidFill>
                            <a:schemeClr val="tx1">
                              <a:lumMod val="95000"/>
                              <a:lumOff val="5000"/>
                            </a:schemeClr>
                          </a:solidFill>
                          <a:effectLst/>
                          <a:latin typeface="Bookman Old Style" pitchFamily="18" charset="0"/>
                        </a:rPr>
                        <a:t>ending</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Total Number of JLG</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Loan O/S to JLGs</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Average Ticket Size of JLG Loan O/S (Total Credit O/S to JLG/ Number of JLGs)</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3717245232"/>
                  </a:ext>
                </a:extLst>
              </a:tr>
              <a:tr h="179113">
                <a:tc vMerge="1">
                  <a:txBody>
                    <a:bodyPr/>
                    <a:lstStyle/>
                    <a:p>
                      <a:endParaRPr lang="en-IN"/>
                    </a:p>
                  </a:txBody>
                  <a:tcPr/>
                </a:tc>
                <a:tc vMerge="1">
                  <a:txBody>
                    <a:bodyPr/>
                    <a:lstStyle/>
                    <a:p>
                      <a:endParaRPr lang="en-IN"/>
                    </a:p>
                  </a:txBody>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(I)</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(II)</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(III)</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988338614"/>
                  </a:ext>
                </a:extLst>
              </a:tr>
              <a:tr h="197027">
                <a:tc>
                  <a:txBody>
                    <a:bodyPr/>
                    <a:lstStyle/>
                    <a:p>
                      <a:pPr algn="just">
                        <a:lnSpc>
                          <a:spcPct val="115000"/>
                        </a:lnSpc>
                        <a:spcAft>
                          <a:spcPts val="1000"/>
                        </a:spcAft>
                      </a:pPr>
                      <a:r>
                        <a:rPr lang="en-IN" sz="900" dirty="0" err="1">
                          <a:solidFill>
                            <a:schemeClr val="tx1">
                              <a:lumMod val="95000"/>
                              <a:lumOff val="5000"/>
                            </a:schemeClr>
                          </a:solidFill>
                          <a:effectLst/>
                          <a:latin typeface="Bookman Old Style" pitchFamily="18" charset="0"/>
                        </a:rPr>
                        <a:t>Aizawl</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Mar-21</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 </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620.73</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0.31</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400711623"/>
                  </a:ext>
                </a:extLst>
              </a:tr>
              <a:tr h="213228">
                <a:tc>
                  <a:txBody>
                    <a:bodyPr/>
                    <a:lstStyle/>
                    <a:p>
                      <a:pPr algn="just">
                        <a:lnSpc>
                          <a:spcPct val="115000"/>
                        </a:lnSpc>
                        <a:spcAft>
                          <a:spcPts val="1000"/>
                        </a:spcAft>
                      </a:pPr>
                      <a:r>
                        <a:rPr lang="en-IN" sz="900" dirty="0" err="1">
                          <a:solidFill>
                            <a:schemeClr val="tx1">
                              <a:lumMod val="95000"/>
                              <a:lumOff val="5000"/>
                            </a:schemeClr>
                          </a:solidFill>
                          <a:effectLst/>
                          <a:latin typeface="Bookman Old Style" pitchFamily="18" charset="0"/>
                        </a:rPr>
                        <a:t>Champhai</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Mar-21</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 </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272.73</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1.18</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199460465"/>
                  </a:ext>
                </a:extLst>
              </a:tr>
              <a:tr h="222001">
                <a:tc>
                  <a:txBody>
                    <a:bodyPr/>
                    <a:lstStyle/>
                    <a:p>
                      <a:pPr algn="just">
                        <a:lnSpc>
                          <a:spcPct val="115000"/>
                        </a:lnSpc>
                        <a:spcAft>
                          <a:spcPts val="1000"/>
                        </a:spcAft>
                      </a:pPr>
                      <a:r>
                        <a:rPr lang="en-IN" sz="900" dirty="0" err="1">
                          <a:solidFill>
                            <a:schemeClr val="tx1">
                              <a:lumMod val="95000"/>
                              <a:lumOff val="5000"/>
                            </a:schemeClr>
                          </a:solidFill>
                          <a:effectLst/>
                          <a:latin typeface="Bookman Old Style" pitchFamily="18" charset="0"/>
                        </a:rPr>
                        <a:t>Hnahthial</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Mar-21</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 </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50.3</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1.86</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634169305"/>
                  </a:ext>
                </a:extLst>
              </a:tr>
              <a:tr h="222001">
                <a:tc>
                  <a:txBody>
                    <a:bodyPr/>
                    <a:lstStyle/>
                    <a:p>
                      <a:pPr algn="just">
                        <a:lnSpc>
                          <a:spcPct val="115000"/>
                        </a:lnSpc>
                        <a:spcAft>
                          <a:spcPts val="1000"/>
                        </a:spcAft>
                      </a:pPr>
                      <a:r>
                        <a:rPr lang="en-IN" sz="900" dirty="0" err="1">
                          <a:solidFill>
                            <a:schemeClr val="tx1">
                              <a:lumMod val="95000"/>
                              <a:lumOff val="5000"/>
                            </a:schemeClr>
                          </a:solidFill>
                          <a:effectLst/>
                          <a:latin typeface="Bookman Old Style" pitchFamily="18" charset="0"/>
                        </a:rPr>
                        <a:t>Khawzawl</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Mar-21</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 </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1.22</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0.61</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219362346"/>
                  </a:ext>
                </a:extLst>
              </a:tr>
              <a:tr h="197027">
                <a:tc>
                  <a:txBody>
                    <a:bodyPr/>
                    <a:lstStyle/>
                    <a:p>
                      <a:pPr algn="just">
                        <a:lnSpc>
                          <a:spcPct val="115000"/>
                        </a:lnSpc>
                        <a:spcAft>
                          <a:spcPts val="1000"/>
                        </a:spcAft>
                      </a:pPr>
                      <a:r>
                        <a:rPr lang="en-IN" sz="900">
                          <a:solidFill>
                            <a:schemeClr val="tx1">
                              <a:lumMod val="95000"/>
                              <a:lumOff val="5000"/>
                            </a:schemeClr>
                          </a:solidFill>
                          <a:effectLst/>
                          <a:latin typeface="Bookman Old Style" pitchFamily="18" charset="0"/>
                        </a:rPr>
                        <a:t>Kolasib</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Mar-21</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 </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319.61</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0.21</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3957971148"/>
                  </a:ext>
                </a:extLst>
              </a:tr>
              <a:tr h="168260">
                <a:tc>
                  <a:txBody>
                    <a:bodyPr/>
                    <a:lstStyle/>
                    <a:p>
                      <a:pPr algn="just">
                        <a:lnSpc>
                          <a:spcPct val="115000"/>
                        </a:lnSpc>
                        <a:spcAft>
                          <a:spcPts val="1000"/>
                        </a:spcAft>
                      </a:pPr>
                      <a:r>
                        <a:rPr lang="en-IN" sz="900" dirty="0" err="1">
                          <a:solidFill>
                            <a:schemeClr val="tx1">
                              <a:lumMod val="95000"/>
                              <a:lumOff val="5000"/>
                            </a:schemeClr>
                          </a:solidFill>
                          <a:effectLst/>
                          <a:latin typeface="Bookman Old Style" pitchFamily="18" charset="0"/>
                        </a:rPr>
                        <a:t>Lawngtlai</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Mar-21</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 </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263.61</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1.06</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3771464852"/>
                  </a:ext>
                </a:extLst>
              </a:tr>
              <a:tr h="197027">
                <a:tc>
                  <a:txBody>
                    <a:bodyPr/>
                    <a:lstStyle/>
                    <a:p>
                      <a:pPr algn="just">
                        <a:lnSpc>
                          <a:spcPct val="115000"/>
                        </a:lnSpc>
                        <a:spcAft>
                          <a:spcPts val="1000"/>
                        </a:spcAft>
                      </a:pPr>
                      <a:r>
                        <a:rPr lang="en-IN" sz="900" dirty="0" err="1">
                          <a:solidFill>
                            <a:schemeClr val="tx1">
                              <a:lumMod val="95000"/>
                              <a:lumOff val="5000"/>
                            </a:schemeClr>
                          </a:solidFill>
                          <a:effectLst/>
                          <a:latin typeface="Bookman Old Style" pitchFamily="18" charset="0"/>
                        </a:rPr>
                        <a:t>Lunglei</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Mar-21</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 </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360.69</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1.17</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2248276982"/>
                  </a:ext>
                </a:extLst>
              </a:tr>
              <a:tr h="197027">
                <a:tc>
                  <a:txBody>
                    <a:bodyPr/>
                    <a:lstStyle/>
                    <a:p>
                      <a:pPr algn="just">
                        <a:lnSpc>
                          <a:spcPct val="115000"/>
                        </a:lnSpc>
                        <a:spcAft>
                          <a:spcPts val="1000"/>
                        </a:spcAft>
                      </a:pPr>
                      <a:r>
                        <a:rPr lang="en-IN" sz="900" dirty="0" err="1">
                          <a:solidFill>
                            <a:schemeClr val="tx1">
                              <a:lumMod val="95000"/>
                              <a:lumOff val="5000"/>
                            </a:schemeClr>
                          </a:solidFill>
                          <a:effectLst/>
                          <a:latin typeface="Bookman Old Style" pitchFamily="18" charset="0"/>
                        </a:rPr>
                        <a:t>Mamit</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Mar-21</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 </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46.56</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0.7</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2832415665"/>
                  </a:ext>
                </a:extLst>
              </a:tr>
              <a:tr h="197027">
                <a:tc>
                  <a:txBody>
                    <a:bodyPr/>
                    <a:lstStyle/>
                    <a:p>
                      <a:pPr algn="just">
                        <a:lnSpc>
                          <a:spcPct val="115000"/>
                        </a:lnSpc>
                        <a:spcAft>
                          <a:spcPts val="1000"/>
                        </a:spcAft>
                      </a:pPr>
                      <a:r>
                        <a:rPr lang="en-IN" sz="900" dirty="0" err="1">
                          <a:solidFill>
                            <a:schemeClr val="tx1">
                              <a:lumMod val="95000"/>
                              <a:lumOff val="5000"/>
                            </a:schemeClr>
                          </a:solidFill>
                          <a:effectLst/>
                          <a:latin typeface="Bookman Old Style" pitchFamily="18" charset="0"/>
                        </a:rPr>
                        <a:t>Saiha</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Mar-21</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 </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306.26</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1.27</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012861722"/>
                  </a:ext>
                </a:extLst>
              </a:tr>
              <a:tr h="197027">
                <a:tc>
                  <a:txBody>
                    <a:bodyPr/>
                    <a:lstStyle/>
                    <a:p>
                      <a:pPr algn="just">
                        <a:lnSpc>
                          <a:spcPct val="115000"/>
                        </a:lnSpc>
                        <a:spcAft>
                          <a:spcPts val="1000"/>
                        </a:spcAft>
                      </a:pPr>
                      <a:r>
                        <a:rPr lang="en-IN" sz="900" dirty="0" err="1">
                          <a:solidFill>
                            <a:schemeClr val="tx1">
                              <a:lumMod val="95000"/>
                              <a:lumOff val="5000"/>
                            </a:schemeClr>
                          </a:solidFill>
                          <a:effectLst/>
                          <a:latin typeface="Bookman Old Style" pitchFamily="18" charset="0"/>
                        </a:rPr>
                        <a:t>Saitual</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Mar-21</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 </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40.04</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2</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930730409"/>
                  </a:ext>
                </a:extLst>
              </a:tr>
              <a:tr h="178617">
                <a:tc>
                  <a:txBody>
                    <a:bodyPr/>
                    <a:lstStyle/>
                    <a:p>
                      <a:pPr algn="just">
                        <a:lnSpc>
                          <a:spcPct val="115000"/>
                        </a:lnSpc>
                        <a:spcAft>
                          <a:spcPts val="1000"/>
                        </a:spcAft>
                      </a:pPr>
                      <a:r>
                        <a:rPr lang="en-IN" sz="900" dirty="0" err="1">
                          <a:solidFill>
                            <a:schemeClr val="tx1">
                              <a:lumMod val="95000"/>
                              <a:lumOff val="5000"/>
                            </a:schemeClr>
                          </a:solidFill>
                          <a:effectLst/>
                          <a:latin typeface="Bookman Old Style" pitchFamily="18" charset="0"/>
                        </a:rPr>
                        <a:t>Serchhip</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Mar-21</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 </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26.4</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1.2</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3302324575"/>
                  </a:ext>
                </a:extLst>
              </a:tr>
              <a:tr h="403005">
                <a:tc>
                  <a:txBody>
                    <a:bodyPr/>
                    <a:lstStyle/>
                    <a:p>
                      <a:pPr algn="just">
                        <a:lnSpc>
                          <a:spcPct val="115000"/>
                        </a:lnSpc>
                        <a:spcAft>
                          <a:spcPts val="1000"/>
                        </a:spcAft>
                      </a:pPr>
                      <a:r>
                        <a:rPr lang="en-IN" sz="900" dirty="0">
                          <a:solidFill>
                            <a:schemeClr val="tx1">
                              <a:lumMod val="95000"/>
                              <a:lumOff val="5000"/>
                            </a:schemeClr>
                          </a:solidFill>
                          <a:effectLst/>
                          <a:latin typeface="Bookman Old Style" pitchFamily="18" charset="0"/>
                        </a:rPr>
                        <a:t>State</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b="1" dirty="0">
                          <a:solidFill>
                            <a:schemeClr val="tx1">
                              <a:lumMod val="95000"/>
                              <a:lumOff val="5000"/>
                            </a:schemeClr>
                          </a:solidFill>
                          <a:effectLst/>
                          <a:latin typeface="Bookman Old Style" pitchFamily="18" charset="0"/>
                        </a:rPr>
                        <a:t>Year ending</a:t>
                      </a:r>
                      <a:endParaRPr lang="en-IN" sz="9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 </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 </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 </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805202323"/>
                  </a:ext>
                </a:extLst>
              </a:tr>
              <a:tr h="168260">
                <a:tc>
                  <a:txBody>
                    <a:bodyPr/>
                    <a:lstStyle/>
                    <a:p>
                      <a:pPr algn="just">
                        <a:lnSpc>
                          <a:spcPct val="115000"/>
                        </a:lnSpc>
                        <a:spcAft>
                          <a:spcPts val="1000"/>
                        </a:spcAft>
                      </a:pPr>
                      <a:r>
                        <a:rPr lang="en-IN" sz="900" dirty="0">
                          <a:solidFill>
                            <a:schemeClr val="tx1">
                              <a:lumMod val="95000"/>
                              <a:lumOff val="5000"/>
                            </a:schemeClr>
                          </a:solidFill>
                          <a:effectLst/>
                          <a:latin typeface="Bookman Old Style" pitchFamily="18" charset="0"/>
                        </a:rPr>
                        <a:t>Mizoram</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Mar-21</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 </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a:solidFill>
                            <a:schemeClr val="tx1">
                              <a:lumMod val="95000"/>
                              <a:lumOff val="5000"/>
                            </a:schemeClr>
                          </a:solidFill>
                          <a:effectLst/>
                          <a:latin typeface="Bookman Old Style" pitchFamily="18" charset="0"/>
                        </a:rPr>
                        <a:t>2308.15</a:t>
                      </a:r>
                      <a:endParaRPr lang="en-IN" sz="9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1000"/>
                        </a:spcAft>
                      </a:pPr>
                      <a:r>
                        <a:rPr lang="en-IN" sz="900" dirty="0">
                          <a:solidFill>
                            <a:schemeClr val="tx1">
                              <a:lumMod val="95000"/>
                              <a:lumOff val="5000"/>
                            </a:schemeClr>
                          </a:solidFill>
                          <a:effectLst/>
                          <a:latin typeface="Bookman Old Style" pitchFamily="18" charset="0"/>
                        </a:rPr>
                        <a:t>0.49</a:t>
                      </a:r>
                      <a:endParaRPr lang="en-IN" sz="9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4265" marR="442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266043652"/>
                  </a:ext>
                </a:extLst>
              </a:tr>
            </a:tbl>
          </a:graphicData>
        </a:graphic>
      </p:graphicFrame>
    </p:spTree>
    <p:extLst>
      <p:ext uri="{BB962C8B-B14F-4D97-AF65-F5344CB8AC3E}">
        <p14:creationId xmlns="" xmlns:p14="http://schemas.microsoft.com/office/powerpoint/2010/main" val="32840593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214282" y="214296"/>
            <a:ext cx="8572560" cy="4985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579437" marR="240665" lvl="0" indent="-400050" algn="just">
              <a:lnSpc>
                <a:spcPct val="110000"/>
              </a:lnSpc>
              <a:spcAft>
                <a:spcPts val="800"/>
              </a:spcAft>
              <a:buFont typeface="+mj-lt"/>
              <a:buAutoNum type="alphaLcParenR" startAt="4"/>
            </a:pPr>
            <a:r>
              <a:rPr lang="en-US" sz="1200" b="1" dirty="0">
                <a:effectLst/>
                <a:latin typeface="Bookman Old Style" pitchFamily="18" charset="0"/>
                <a:ea typeface="Calibri" panose="020F0502020204030204" pitchFamily="34" charset="0"/>
                <a:cs typeface="Arial" panose="020B0604020202020204" pitchFamily="34" charset="0"/>
              </a:rPr>
              <a:t>CD Ratio (State, Aspirational Districts and Districts having CD Ratio less than 40% consecutively for last three financial year – 2019, 2020 and 2021</a:t>
            </a:r>
            <a:endParaRPr lang="en-IN" sz="1200" b="1" dirty="0">
              <a:effectLst/>
              <a:latin typeface="Bookman Old Style" pitchFamily="18" charset="0"/>
              <a:ea typeface="Calibri" panose="020F0502020204030204" pitchFamily="34" charset="0"/>
              <a:cs typeface="Times New Roman" panose="02020603050405020304" pitchFamily="18" charset="0"/>
            </a:endParaRPr>
          </a:p>
        </p:txBody>
      </p:sp>
      <p:graphicFrame>
        <p:nvGraphicFramePr>
          <p:cNvPr id="2" name="Table 1">
            <a:extLst>
              <a:ext uri="{FF2B5EF4-FFF2-40B4-BE49-F238E27FC236}">
                <a16:creationId xmlns="" xmlns:a16="http://schemas.microsoft.com/office/drawing/2014/main" id="{E66680DB-9156-4CA2-9C97-95478CFBE047}"/>
              </a:ext>
            </a:extLst>
          </p:cNvPr>
          <p:cNvGraphicFramePr>
            <a:graphicFrameLocks noGrp="1"/>
          </p:cNvGraphicFramePr>
          <p:nvPr>
            <p:extLst>
              <p:ext uri="{D42A27DB-BD31-4B8C-83A1-F6EECF244321}">
                <p14:modId xmlns="" xmlns:p14="http://schemas.microsoft.com/office/powerpoint/2010/main" val="3478256716"/>
              </p:ext>
            </p:extLst>
          </p:nvPr>
        </p:nvGraphicFramePr>
        <p:xfrm>
          <a:off x="928661" y="857238"/>
          <a:ext cx="7358116" cy="3131312"/>
        </p:xfrm>
        <a:graphic>
          <a:graphicData uri="http://schemas.openxmlformats.org/drawingml/2006/table">
            <a:tbl>
              <a:tblPr firstRow="1" firstCol="1" bandRow="1">
                <a:tableStyleId>{5C22544A-7EE6-4342-B048-85BDC9FD1C3A}</a:tableStyleId>
              </a:tblPr>
              <a:tblGrid>
                <a:gridCol w="714381">
                  <a:extLst>
                    <a:ext uri="{9D8B030D-6E8A-4147-A177-3AD203B41FA5}">
                      <a16:colId xmlns="" xmlns:a16="http://schemas.microsoft.com/office/drawing/2014/main" val="940142161"/>
                    </a:ext>
                  </a:extLst>
                </a:gridCol>
                <a:gridCol w="2184526">
                  <a:extLst>
                    <a:ext uri="{9D8B030D-6E8A-4147-A177-3AD203B41FA5}">
                      <a16:colId xmlns="" xmlns:a16="http://schemas.microsoft.com/office/drawing/2014/main" val="1165770701"/>
                    </a:ext>
                  </a:extLst>
                </a:gridCol>
                <a:gridCol w="1485891">
                  <a:extLst>
                    <a:ext uri="{9D8B030D-6E8A-4147-A177-3AD203B41FA5}">
                      <a16:colId xmlns="" xmlns:a16="http://schemas.microsoft.com/office/drawing/2014/main" val="649342331"/>
                    </a:ext>
                  </a:extLst>
                </a:gridCol>
                <a:gridCol w="1486659">
                  <a:extLst>
                    <a:ext uri="{9D8B030D-6E8A-4147-A177-3AD203B41FA5}">
                      <a16:colId xmlns="" xmlns:a16="http://schemas.microsoft.com/office/drawing/2014/main" val="1451299720"/>
                    </a:ext>
                  </a:extLst>
                </a:gridCol>
                <a:gridCol w="1486659">
                  <a:extLst>
                    <a:ext uri="{9D8B030D-6E8A-4147-A177-3AD203B41FA5}">
                      <a16:colId xmlns="" xmlns:a16="http://schemas.microsoft.com/office/drawing/2014/main" val="4163936961"/>
                    </a:ext>
                  </a:extLst>
                </a:gridCol>
              </a:tblGrid>
              <a:tr h="0">
                <a:tc rowSpan="2">
                  <a:txBody>
                    <a:bodyPr/>
                    <a:lstStyle/>
                    <a:p>
                      <a:pPr algn="ctr">
                        <a:lnSpc>
                          <a:spcPct val="107000"/>
                        </a:lnSpc>
                        <a:spcAft>
                          <a:spcPts val="800"/>
                        </a:spcAft>
                      </a:pPr>
                      <a:r>
                        <a:rPr lang="en-IN" sz="1200" dirty="0">
                          <a:solidFill>
                            <a:schemeClr val="tx1">
                              <a:lumMod val="95000"/>
                              <a:lumOff val="5000"/>
                            </a:schemeClr>
                          </a:solidFill>
                          <a:effectLst/>
                          <a:latin typeface="Bookman Old Style" pitchFamily="18" charset="0"/>
                        </a:rPr>
                        <a:t>Sl. No.</a:t>
                      </a:r>
                      <a:endParaRPr lang="en-IN" sz="12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rowSpan="2">
                  <a:txBody>
                    <a:bodyPr/>
                    <a:lstStyle/>
                    <a:p>
                      <a:pPr algn="ctr">
                        <a:lnSpc>
                          <a:spcPct val="107000"/>
                        </a:lnSpc>
                        <a:spcAft>
                          <a:spcPts val="800"/>
                        </a:spcAft>
                      </a:pPr>
                      <a:r>
                        <a:rPr lang="en-IN" sz="1200" dirty="0">
                          <a:solidFill>
                            <a:schemeClr val="tx1">
                              <a:lumMod val="95000"/>
                              <a:lumOff val="5000"/>
                            </a:schemeClr>
                          </a:solidFill>
                          <a:effectLst/>
                          <a:latin typeface="Bookman Old Style" pitchFamily="18" charset="0"/>
                        </a:rPr>
                        <a:t>District</a:t>
                      </a:r>
                      <a:endParaRPr lang="en-IN" sz="12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3">
                  <a:txBody>
                    <a:bodyPr/>
                    <a:lstStyle/>
                    <a:p>
                      <a:pPr algn="ctr">
                        <a:lnSpc>
                          <a:spcPct val="107000"/>
                        </a:lnSpc>
                        <a:spcAft>
                          <a:spcPts val="800"/>
                        </a:spcAft>
                      </a:pPr>
                      <a:r>
                        <a:rPr lang="en-IN" sz="1200" b="1" dirty="0">
                          <a:solidFill>
                            <a:schemeClr val="tx1">
                              <a:lumMod val="95000"/>
                              <a:lumOff val="5000"/>
                            </a:schemeClr>
                          </a:solidFill>
                          <a:effectLst/>
                          <a:latin typeface="Bookman Old Style" pitchFamily="18" charset="0"/>
                        </a:rPr>
                        <a:t>CD Ratio</a:t>
                      </a:r>
                      <a:endParaRPr lang="en-IN" sz="12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IN"/>
                    </a:p>
                  </a:txBody>
                  <a:tcPr/>
                </a:tc>
                <a:tc hMerge="1">
                  <a:txBody>
                    <a:bodyPr/>
                    <a:lstStyle/>
                    <a:p>
                      <a:endParaRPr lang="en-IN"/>
                    </a:p>
                  </a:txBody>
                  <a:tcPr/>
                </a:tc>
                <a:extLst>
                  <a:ext uri="{0D108BD9-81ED-4DB2-BD59-A6C34878D82A}">
                    <a16:rowId xmlns="" xmlns:a16="http://schemas.microsoft.com/office/drawing/2014/main" val="3550805673"/>
                  </a:ext>
                </a:extLst>
              </a:tr>
              <a:tr h="0">
                <a:tc vMerge="1">
                  <a:txBody>
                    <a:bodyPr/>
                    <a:lstStyle/>
                    <a:p>
                      <a:endParaRPr lang="en-IN"/>
                    </a:p>
                  </a:txBody>
                  <a:tcPr/>
                </a:tc>
                <a:tc vMerge="1">
                  <a:txBody>
                    <a:bodyPr/>
                    <a:lstStyle/>
                    <a:p>
                      <a:endParaRPr lang="en-IN"/>
                    </a:p>
                  </a:txBody>
                  <a:tcPr/>
                </a:tc>
                <a:tc>
                  <a:txBody>
                    <a:bodyPr/>
                    <a:lstStyle/>
                    <a:p>
                      <a:pPr algn="ctr">
                        <a:lnSpc>
                          <a:spcPct val="107000"/>
                        </a:lnSpc>
                        <a:spcAft>
                          <a:spcPts val="800"/>
                        </a:spcAft>
                      </a:pPr>
                      <a:r>
                        <a:rPr lang="en-IN" sz="1200" b="1" dirty="0">
                          <a:solidFill>
                            <a:schemeClr val="tx1">
                              <a:lumMod val="95000"/>
                              <a:lumOff val="5000"/>
                            </a:schemeClr>
                          </a:solidFill>
                          <a:effectLst/>
                          <a:latin typeface="Bookman Old Style" pitchFamily="18" charset="0"/>
                        </a:rPr>
                        <a:t>March 2019</a:t>
                      </a:r>
                      <a:endParaRPr lang="en-IN" sz="12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07000"/>
                        </a:lnSpc>
                        <a:spcAft>
                          <a:spcPts val="800"/>
                        </a:spcAft>
                      </a:pPr>
                      <a:r>
                        <a:rPr lang="en-IN" sz="1200" b="1" dirty="0">
                          <a:solidFill>
                            <a:schemeClr val="tx1">
                              <a:lumMod val="95000"/>
                              <a:lumOff val="5000"/>
                            </a:schemeClr>
                          </a:solidFill>
                          <a:effectLst/>
                          <a:latin typeface="Bookman Old Style" pitchFamily="18" charset="0"/>
                        </a:rPr>
                        <a:t>March 2020 </a:t>
                      </a:r>
                      <a:endParaRPr lang="en-IN" sz="12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07000"/>
                        </a:lnSpc>
                        <a:spcAft>
                          <a:spcPts val="800"/>
                        </a:spcAft>
                      </a:pPr>
                      <a:r>
                        <a:rPr lang="en-IN" sz="1200" b="1" dirty="0">
                          <a:solidFill>
                            <a:schemeClr val="tx1">
                              <a:lumMod val="95000"/>
                              <a:lumOff val="5000"/>
                            </a:schemeClr>
                          </a:solidFill>
                          <a:effectLst/>
                          <a:latin typeface="Bookman Old Style" pitchFamily="18" charset="0"/>
                        </a:rPr>
                        <a:t>March 2021</a:t>
                      </a:r>
                      <a:endParaRPr lang="en-IN" sz="12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935939454"/>
                  </a:ext>
                </a:extLst>
              </a:tr>
              <a:tr h="0">
                <a:tc>
                  <a:txBody>
                    <a:bodyPr/>
                    <a:lstStyle/>
                    <a:p>
                      <a:pPr algn="ctr">
                        <a:lnSpc>
                          <a:spcPct val="107000"/>
                        </a:lnSpc>
                        <a:spcAft>
                          <a:spcPts val="800"/>
                        </a:spcAft>
                      </a:pPr>
                      <a:r>
                        <a:rPr lang="en-IN" sz="1200" dirty="0">
                          <a:solidFill>
                            <a:schemeClr val="tx1">
                              <a:lumMod val="95000"/>
                              <a:lumOff val="5000"/>
                            </a:schemeClr>
                          </a:solidFill>
                          <a:effectLst/>
                          <a:latin typeface="Bookman Old Style" pitchFamily="18" charset="0"/>
                        </a:rPr>
                        <a:t>1.</a:t>
                      </a:r>
                      <a:endParaRPr lang="en-IN" sz="12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07000"/>
                        </a:lnSpc>
                        <a:spcAft>
                          <a:spcPts val="800"/>
                        </a:spcAft>
                      </a:pPr>
                      <a:r>
                        <a:rPr lang="en-IN" sz="1200" dirty="0" err="1">
                          <a:solidFill>
                            <a:schemeClr val="tx1">
                              <a:lumMod val="95000"/>
                              <a:lumOff val="5000"/>
                            </a:schemeClr>
                          </a:solidFill>
                          <a:effectLst/>
                          <a:latin typeface="Bookman Old Style" pitchFamily="18" charset="0"/>
                        </a:rPr>
                        <a:t>Aizawl</a:t>
                      </a:r>
                      <a:endParaRPr lang="en-IN" sz="12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07000"/>
                        </a:lnSpc>
                        <a:spcAft>
                          <a:spcPts val="800"/>
                        </a:spcAft>
                      </a:pPr>
                      <a:r>
                        <a:rPr lang="en-IN" sz="1200" dirty="0">
                          <a:solidFill>
                            <a:schemeClr val="tx1">
                              <a:lumMod val="95000"/>
                              <a:lumOff val="5000"/>
                            </a:schemeClr>
                          </a:solidFill>
                          <a:effectLst/>
                          <a:latin typeface="Bookman Old Style" pitchFamily="18" charset="0"/>
                        </a:rPr>
                        <a:t>32.78</a:t>
                      </a:r>
                      <a:endParaRPr lang="en-IN" sz="12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07000"/>
                        </a:lnSpc>
                        <a:spcAft>
                          <a:spcPts val="800"/>
                        </a:spcAft>
                      </a:pPr>
                      <a:r>
                        <a:rPr lang="en-IN" sz="1200" dirty="0">
                          <a:solidFill>
                            <a:schemeClr val="tx1">
                              <a:lumMod val="95000"/>
                              <a:lumOff val="5000"/>
                            </a:schemeClr>
                          </a:solidFill>
                          <a:effectLst/>
                          <a:latin typeface="Bookman Old Style" pitchFamily="18" charset="0"/>
                        </a:rPr>
                        <a:t>34.01</a:t>
                      </a:r>
                      <a:endParaRPr lang="en-IN" sz="12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07000"/>
                        </a:lnSpc>
                        <a:spcAft>
                          <a:spcPts val="800"/>
                        </a:spcAft>
                      </a:pPr>
                      <a:r>
                        <a:rPr lang="en-IN" sz="1200">
                          <a:solidFill>
                            <a:schemeClr val="tx1">
                              <a:lumMod val="95000"/>
                              <a:lumOff val="5000"/>
                            </a:schemeClr>
                          </a:solidFill>
                          <a:effectLst/>
                          <a:latin typeface="Bookman Old Style" pitchFamily="18" charset="0"/>
                        </a:rPr>
                        <a:t>37.62</a:t>
                      </a:r>
                      <a:endParaRPr lang="en-IN" sz="12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354161988"/>
                  </a:ext>
                </a:extLst>
              </a:tr>
              <a:tr h="0">
                <a:tc>
                  <a:txBody>
                    <a:bodyPr/>
                    <a:lstStyle/>
                    <a:p>
                      <a:pPr algn="ctr">
                        <a:lnSpc>
                          <a:spcPct val="107000"/>
                        </a:lnSpc>
                        <a:spcAft>
                          <a:spcPts val="800"/>
                        </a:spcAft>
                      </a:pPr>
                      <a:r>
                        <a:rPr lang="en-IN" sz="1200" dirty="0">
                          <a:solidFill>
                            <a:schemeClr val="tx1">
                              <a:lumMod val="95000"/>
                              <a:lumOff val="5000"/>
                            </a:schemeClr>
                          </a:solidFill>
                          <a:effectLst/>
                          <a:latin typeface="Bookman Old Style" pitchFamily="18" charset="0"/>
                        </a:rPr>
                        <a:t>2.</a:t>
                      </a:r>
                      <a:endParaRPr lang="en-IN" sz="12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07000"/>
                        </a:lnSpc>
                        <a:spcAft>
                          <a:spcPts val="800"/>
                        </a:spcAft>
                      </a:pPr>
                      <a:r>
                        <a:rPr lang="en-IN" sz="1200" dirty="0" err="1">
                          <a:solidFill>
                            <a:schemeClr val="tx1">
                              <a:lumMod val="95000"/>
                              <a:lumOff val="5000"/>
                            </a:schemeClr>
                          </a:solidFill>
                          <a:effectLst/>
                          <a:latin typeface="Bookman Old Style" pitchFamily="18" charset="0"/>
                        </a:rPr>
                        <a:t>Champhai</a:t>
                      </a:r>
                      <a:endParaRPr lang="en-IN" sz="12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07000"/>
                        </a:lnSpc>
                        <a:spcAft>
                          <a:spcPts val="800"/>
                        </a:spcAft>
                      </a:pPr>
                      <a:r>
                        <a:rPr lang="en-IN" sz="1200" dirty="0">
                          <a:solidFill>
                            <a:schemeClr val="tx1">
                              <a:lumMod val="95000"/>
                              <a:lumOff val="5000"/>
                            </a:schemeClr>
                          </a:solidFill>
                          <a:effectLst/>
                          <a:latin typeface="Bookman Old Style" pitchFamily="18" charset="0"/>
                        </a:rPr>
                        <a:t>52.66</a:t>
                      </a:r>
                      <a:endParaRPr lang="en-IN" sz="12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07000"/>
                        </a:lnSpc>
                        <a:spcAft>
                          <a:spcPts val="800"/>
                        </a:spcAft>
                      </a:pPr>
                      <a:r>
                        <a:rPr lang="en-IN" sz="1200" dirty="0">
                          <a:solidFill>
                            <a:schemeClr val="tx1">
                              <a:lumMod val="95000"/>
                              <a:lumOff val="5000"/>
                            </a:schemeClr>
                          </a:solidFill>
                          <a:effectLst/>
                          <a:latin typeface="Bookman Old Style" pitchFamily="18" charset="0"/>
                        </a:rPr>
                        <a:t>44.49</a:t>
                      </a:r>
                      <a:endParaRPr lang="en-IN" sz="12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07000"/>
                        </a:lnSpc>
                        <a:spcAft>
                          <a:spcPts val="800"/>
                        </a:spcAft>
                      </a:pPr>
                      <a:r>
                        <a:rPr lang="en-IN" sz="1200">
                          <a:solidFill>
                            <a:schemeClr val="tx1">
                              <a:lumMod val="95000"/>
                              <a:lumOff val="5000"/>
                            </a:schemeClr>
                          </a:solidFill>
                          <a:effectLst/>
                          <a:latin typeface="Bookman Old Style" pitchFamily="18" charset="0"/>
                        </a:rPr>
                        <a:t>44.53</a:t>
                      </a:r>
                      <a:endParaRPr lang="en-IN" sz="12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2065133439"/>
                  </a:ext>
                </a:extLst>
              </a:tr>
              <a:tr h="0">
                <a:tc>
                  <a:txBody>
                    <a:bodyPr/>
                    <a:lstStyle/>
                    <a:p>
                      <a:pPr algn="ctr">
                        <a:lnSpc>
                          <a:spcPct val="107000"/>
                        </a:lnSpc>
                        <a:spcAft>
                          <a:spcPts val="800"/>
                        </a:spcAft>
                      </a:pPr>
                      <a:r>
                        <a:rPr lang="en-IN" sz="1200" dirty="0">
                          <a:solidFill>
                            <a:schemeClr val="tx1">
                              <a:lumMod val="95000"/>
                              <a:lumOff val="5000"/>
                            </a:schemeClr>
                          </a:solidFill>
                          <a:effectLst/>
                          <a:latin typeface="Bookman Old Style" pitchFamily="18" charset="0"/>
                        </a:rPr>
                        <a:t>3.</a:t>
                      </a:r>
                      <a:endParaRPr lang="en-IN" sz="12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07000"/>
                        </a:lnSpc>
                        <a:spcAft>
                          <a:spcPts val="800"/>
                        </a:spcAft>
                      </a:pPr>
                      <a:r>
                        <a:rPr lang="en-IN" sz="1200">
                          <a:solidFill>
                            <a:schemeClr val="tx1">
                              <a:lumMod val="95000"/>
                              <a:lumOff val="5000"/>
                            </a:schemeClr>
                          </a:solidFill>
                          <a:effectLst/>
                          <a:latin typeface="Bookman Old Style" pitchFamily="18" charset="0"/>
                        </a:rPr>
                        <a:t>Hnahthial</a:t>
                      </a:r>
                      <a:endParaRPr lang="en-IN" sz="12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07000"/>
                        </a:lnSpc>
                        <a:spcAft>
                          <a:spcPts val="800"/>
                        </a:spcAft>
                      </a:pPr>
                      <a:r>
                        <a:rPr lang="en-IN" sz="1200" dirty="0">
                          <a:solidFill>
                            <a:schemeClr val="tx1">
                              <a:lumMod val="95000"/>
                              <a:lumOff val="5000"/>
                            </a:schemeClr>
                          </a:solidFill>
                          <a:effectLst/>
                          <a:latin typeface="Bookman Old Style" pitchFamily="18" charset="0"/>
                        </a:rPr>
                        <a:t>-</a:t>
                      </a:r>
                      <a:endParaRPr lang="en-IN" sz="12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07000"/>
                        </a:lnSpc>
                        <a:spcAft>
                          <a:spcPts val="800"/>
                        </a:spcAft>
                      </a:pPr>
                      <a:r>
                        <a:rPr lang="en-IN" sz="1200" dirty="0">
                          <a:solidFill>
                            <a:schemeClr val="tx1">
                              <a:lumMod val="95000"/>
                              <a:lumOff val="5000"/>
                            </a:schemeClr>
                          </a:solidFill>
                          <a:effectLst/>
                          <a:latin typeface="Bookman Old Style" pitchFamily="18" charset="0"/>
                        </a:rPr>
                        <a:t>26.27</a:t>
                      </a:r>
                      <a:endParaRPr lang="en-IN" sz="12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07000"/>
                        </a:lnSpc>
                        <a:spcAft>
                          <a:spcPts val="800"/>
                        </a:spcAft>
                      </a:pPr>
                      <a:r>
                        <a:rPr lang="en-IN" sz="1200">
                          <a:solidFill>
                            <a:schemeClr val="tx1">
                              <a:lumMod val="95000"/>
                              <a:lumOff val="5000"/>
                            </a:schemeClr>
                          </a:solidFill>
                          <a:effectLst/>
                          <a:latin typeface="Bookman Old Style" pitchFamily="18" charset="0"/>
                        </a:rPr>
                        <a:t>33.55</a:t>
                      </a:r>
                      <a:endParaRPr lang="en-IN" sz="12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2543278610"/>
                  </a:ext>
                </a:extLst>
              </a:tr>
              <a:tr h="0">
                <a:tc>
                  <a:txBody>
                    <a:bodyPr/>
                    <a:lstStyle/>
                    <a:p>
                      <a:pPr algn="ctr">
                        <a:lnSpc>
                          <a:spcPct val="107000"/>
                        </a:lnSpc>
                        <a:spcAft>
                          <a:spcPts val="800"/>
                        </a:spcAft>
                      </a:pPr>
                      <a:r>
                        <a:rPr lang="en-IN" sz="1200" dirty="0">
                          <a:solidFill>
                            <a:schemeClr val="tx1">
                              <a:lumMod val="95000"/>
                              <a:lumOff val="5000"/>
                            </a:schemeClr>
                          </a:solidFill>
                          <a:effectLst/>
                          <a:latin typeface="Bookman Old Style" pitchFamily="18" charset="0"/>
                        </a:rPr>
                        <a:t>4.</a:t>
                      </a:r>
                      <a:endParaRPr lang="en-IN" sz="12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07000"/>
                        </a:lnSpc>
                        <a:spcAft>
                          <a:spcPts val="800"/>
                        </a:spcAft>
                      </a:pPr>
                      <a:r>
                        <a:rPr lang="en-IN" sz="1200" dirty="0" err="1">
                          <a:solidFill>
                            <a:schemeClr val="tx1">
                              <a:lumMod val="95000"/>
                              <a:lumOff val="5000"/>
                            </a:schemeClr>
                          </a:solidFill>
                          <a:effectLst/>
                          <a:latin typeface="Bookman Old Style" pitchFamily="18" charset="0"/>
                        </a:rPr>
                        <a:t>Khawzawl</a:t>
                      </a:r>
                      <a:endParaRPr lang="en-IN" sz="12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07000"/>
                        </a:lnSpc>
                        <a:spcAft>
                          <a:spcPts val="800"/>
                        </a:spcAft>
                      </a:pPr>
                      <a:r>
                        <a:rPr lang="en-IN" sz="1200" dirty="0">
                          <a:solidFill>
                            <a:schemeClr val="tx1">
                              <a:lumMod val="95000"/>
                              <a:lumOff val="5000"/>
                            </a:schemeClr>
                          </a:solidFill>
                          <a:effectLst/>
                          <a:latin typeface="Bookman Old Style" pitchFamily="18" charset="0"/>
                        </a:rPr>
                        <a:t>-</a:t>
                      </a:r>
                      <a:endParaRPr lang="en-IN" sz="12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07000"/>
                        </a:lnSpc>
                        <a:spcAft>
                          <a:spcPts val="800"/>
                        </a:spcAft>
                      </a:pPr>
                      <a:r>
                        <a:rPr lang="en-IN" sz="1200" dirty="0">
                          <a:solidFill>
                            <a:schemeClr val="tx1">
                              <a:lumMod val="95000"/>
                              <a:lumOff val="5000"/>
                            </a:schemeClr>
                          </a:solidFill>
                          <a:effectLst/>
                          <a:latin typeface="Bookman Old Style" pitchFamily="18" charset="0"/>
                        </a:rPr>
                        <a:t>60.56</a:t>
                      </a:r>
                      <a:endParaRPr lang="en-IN" sz="12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07000"/>
                        </a:lnSpc>
                        <a:spcAft>
                          <a:spcPts val="800"/>
                        </a:spcAft>
                      </a:pPr>
                      <a:r>
                        <a:rPr lang="en-IN" sz="1200">
                          <a:solidFill>
                            <a:schemeClr val="tx1">
                              <a:lumMod val="95000"/>
                              <a:lumOff val="5000"/>
                            </a:schemeClr>
                          </a:solidFill>
                          <a:effectLst/>
                          <a:latin typeface="Bookman Old Style" pitchFamily="18" charset="0"/>
                        </a:rPr>
                        <a:t>69.88</a:t>
                      </a:r>
                      <a:endParaRPr lang="en-IN" sz="12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222038270"/>
                  </a:ext>
                </a:extLst>
              </a:tr>
              <a:tr h="0">
                <a:tc>
                  <a:txBody>
                    <a:bodyPr/>
                    <a:lstStyle/>
                    <a:p>
                      <a:pPr algn="ctr">
                        <a:lnSpc>
                          <a:spcPct val="107000"/>
                        </a:lnSpc>
                        <a:spcAft>
                          <a:spcPts val="800"/>
                        </a:spcAft>
                      </a:pPr>
                      <a:r>
                        <a:rPr lang="en-IN" sz="1200">
                          <a:solidFill>
                            <a:schemeClr val="tx1">
                              <a:lumMod val="95000"/>
                              <a:lumOff val="5000"/>
                            </a:schemeClr>
                          </a:solidFill>
                          <a:effectLst/>
                          <a:latin typeface="Bookman Old Style" pitchFamily="18" charset="0"/>
                        </a:rPr>
                        <a:t>5.</a:t>
                      </a:r>
                      <a:endParaRPr lang="en-IN" sz="12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07000"/>
                        </a:lnSpc>
                        <a:spcAft>
                          <a:spcPts val="800"/>
                        </a:spcAft>
                      </a:pPr>
                      <a:r>
                        <a:rPr lang="en-IN" sz="1200" dirty="0" err="1">
                          <a:solidFill>
                            <a:schemeClr val="tx1">
                              <a:lumMod val="95000"/>
                              <a:lumOff val="5000"/>
                            </a:schemeClr>
                          </a:solidFill>
                          <a:effectLst/>
                          <a:latin typeface="Bookman Old Style" pitchFamily="18" charset="0"/>
                        </a:rPr>
                        <a:t>Kolasib</a:t>
                      </a:r>
                      <a:endParaRPr lang="en-IN" sz="12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07000"/>
                        </a:lnSpc>
                        <a:spcAft>
                          <a:spcPts val="800"/>
                        </a:spcAft>
                      </a:pPr>
                      <a:r>
                        <a:rPr lang="en-IN" sz="1200" dirty="0">
                          <a:solidFill>
                            <a:schemeClr val="tx1">
                              <a:lumMod val="95000"/>
                              <a:lumOff val="5000"/>
                            </a:schemeClr>
                          </a:solidFill>
                          <a:effectLst/>
                          <a:latin typeface="Bookman Old Style" pitchFamily="18" charset="0"/>
                        </a:rPr>
                        <a:t>45.19</a:t>
                      </a:r>
                      <a:endParaRPr lang="en-IN" sz="12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07000"/>
                        </a:lnSpc>
                        <a:spcAft>
                          <a:spcPts val="800"/>
                        </a:spcAft>
                      </a:pPr>
                      <a:r>
                        <a:rPr lang="en-IN" sz="1200" dirty="0">
                          <a:solidFill>
                            <a:schemeClr val="tx1">
                              <a:lumMod val="95000"/>
                              <a:lumOff val="5000"/>
                            </a:schemeClr>
                          </a:solidFill>
                          <a:effectLst/>
                          <a:latin typeface="Bookman Old Style" pitchFamily="18" charset="0"/>
                        </a:rPr>
                        <a:t>49.18</a:t>
                      </a:r>
                      <a:endParaRPr lang="en-IN" sz="12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07000"/>
                        </a:lnSpc>
                        <a:spcAft>
                          <a:spcPts val="800"/>
                        </a:spcAft>
                      </a:pPr>
                      <a:r>
                        <a:rPr lang="en-IN" sz="1200">
                          <a:solidFill>
                            <a:schemeClr val="tx1">
                              <a:lumMod val="95000"/>
                              <a:lumOff val="5000"/>
                            </a:schemeClr>
                          </a:solidFill>
                          <a:effectLst/>
                          <a:latin typeface="Bookman Old Style" pitchFamily="18" charset="0"/>
                        </a:rPr>
                        <a:t>56.33</a:t>
                      </a:r>
                      <a:endParaRPr lang="en-IN" sz="12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432570400"/>
                  </a:ext>
                </a:extLst>
              </a:tr>
              <a:tr h="0">
                <a:tc>
                  <a:txBody>
                    <a:bodyPr/>
                    <a:lstStyle/>
                    <a:p>
                      <a:pPr algn="ctr">
                        <a:lnSpc>
                          <a:spcPct val="107000"/>
                        </a:lnSpc>
                        <a:spcAft>
                          <a:spcPts val="800"/>
                        </a:spcAft>
                      </a:pPr>
                      <a:r>
                        <a:rPr lang="en-IN" sz="1200" dirty="0">
                          <a:solidFill>
                            <a:schemeClr val="tx1">
                              <a:lumMod val="95000"/>
                              <a:lumOff val="5000"/>
                            </a:schemeClr>
                          </a:solidFill>
                          <a:effectLst/>
                          <a:latin typeface="Bookman Old Style" pitchFamily="18" charset="0"/>
                        </a:rPr>
                        <a:t>6.</a:t>
                      </a:r>
                      <a:endParaRPr lang="en-IN" sz="12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07000"/>
                        </a:lnSpc>
                        <a:spcAft>
                          <a:spcPts val="800"/>
                        </a:spcAft>
                      </a:pPr>
                      <a:r>
                        <a:rPr lang="en-IN" sz="1200" dirty="0" err="1">
                          <a:solidFill>
                            <a:schemeClr val="tx1">
                              <a:lumMod val="95000"/>
                              <a:lumOff val="5000"/>
                            </a:schemeClr>
                          </a:solidFill>
                          <a:effectLst/>
                          <a:latin typeface="Bookman Old Style" pitchFamily="18" charset="0"/>
                        </a:rPr>
                        <a:t>Lawngtlai</a:t>
                      </a:r>
                      <a:endParaRPr lang="en-IN" sz="12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07000"/>
                        </a:lnSpc>
                        <a:spcAft>
                          <a:spcPts val="800"/>
                        </a:spcAft>
                      </a:pPr>
                      <a:r>
                        <a:rPr lang="en-IN" sz="1200" dirty="0">
                          <a:solidFill>
                            <a:schemeClr val="tx1">
                              <a:lumMod val="95000"/>
                              <a:lumOff val="5000"/>
                            </a:schemeClr>
                          </a:solidFill>
                          <a:effectLst/>
                          <a:latin typeface="Bookman Old Style" pitchFamily="18" charset="0"/>
                        </a:rPr>
                        <a:t>86.81</a:t>
                      </a:r>
                      <a:endParaRPr lang="en-IN" sz="12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07000"/>
                        </a:lnSpc>
                        <a:spcAft>
                          <a:spcPts val="800"/>
                        </a:spcAft>
                      </a:pPr>
                      <a:r>
                        <a:rPr lang="en-IN" sz="1200">
                          <a:solidFill>
                            <a:schemeClr val="tx1">
                              <a:lumMod val="95000"/>
                              <a:lumOff val="5000"/>
                            </a:schemeClr>
                          </a:solidFill>
                          <a:effectLst/>
                          <a:latin typeface="Bookman Old Style" pitchFamily="18" charset="0"/>
                        </a:rPr>
                        <a:t>82.08</a:t>
                      </a:r>
                      <a:endParaRPr lang="en-IN" sz="12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07000"/>
                        </a:lnSpc>
                        <a:spcAft>
                          <a:spcPts val="800"/>
                        </a:spcAft>
                      </a:pPr>
                      <a:r>
                        <a:rPr lang="en-IN" sz="1200">
                          <a:solidFill>
                            <a:schemeClr val="tx1">
                              <a:lumMod val="95000"/>
                              <a:lumOff val="5000"/>
                            </a:schemeClr>
                          </a:solidFill>
                          <a:effectLst/>
                          <a:latin typeface="Bookman Old Style" pitchFamily="18" charset="0"/>
                        </a:rPr>
                        <a:t>80.16</a:t>
                      </a:r>
                      <a:endParaRPr lang="en-IN" sz="12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3323308483"/>
                  </a:ext>
                </a:extLst>
              </a:tr>
              <a:tr h="0">
                <a:tc>
                  <a:txBody>
                    <a:bodyPr/>
                    <a:lstStyle/>
                    <a:p>
                      <a:pPr algn="ctr">
                        <a:lnSpc>
                          <a:spcPct val="107000"/>
                        </a:lnSpc>
                        <a:spcAft>
                          <a:spcPts val="800"/>
                        </a:spcAft>
                      </a:pPr>
                      <a:r>
                        <a:rPr lang="en-IN" sz="1200">
                          <a:solidFill>
                            <a:schemeClr val="tx1">
                              <a:lumMod val="95000"/>
                              <a:lumOff val="5000"/>
                            </a:schemeClr>
                          </a:solidFill>
                          <a:effectLst/>
                          <a:latin typeface="Bookman Old Style" pitchFamily="18" charset="0"/>
                        </a:rPr>
                        <a:t>7.</a:t>
                      </a:r>
                      <a:endParaRPr lang="en-IN" sz="12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07000"/>
                        </a:lnSpc>
                        <a:spcAft>
                          <a:spcPts val="800"/>
                        </a:spcAft>
                      </a:pPr>
                      <a:r>
                        <a:rPr lang="en-IN" sz="1200" dirty="0" err="1">
                          <a:solidFill>
                            <a:schemeClr val="tx1">
                              <a:lumMod val="95000"/>
                              <a:lumOff val="5000"/>
                            </a:schemeClr>
                          </a:solidFill>
                          <a:effectLst/>
                          <a:latin typeface="Bookman Old Style" pitchFamily="18" charset="0"/>
                        </a:rPr>
                        <a:t>Lunglei</a:t>
                      </a:r>
                      <a:endParaRPr lang="en-IN" sz="12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07000"/>
                        </a:lnSpc>
                        <a:spcAft>
                          <a:spcPts val="800"/>
                        </a:spcAft>
                      </a:pPr>
                      <a:r>
                        <a:rPr lang="en-IN" sz="1200" dirty="0">
                          <a:solidFill>
                            <a:schemeClr val="tx1">
                              <a:lumMod val="95000"/>
                              <a:lumOff val="5000"/>
                            </a:schemeClr>
                          </a:solidFill>
                          <a:effectLst/>
                          <a:latin typeface="Bookman Old Style" pitchFamily="18" charset="0"/>
                        </a:rPr>
                        <a:t>54.04</a:t>
                      </a:r>
                      <a:endParaRPr lang="en-IN" sz="12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07000"/>
                        </a:lnSpc>
                        <a:spcAft>
                          <a:spcPts val="800"/>
                        </a:spcAft>
                      </a:pPr>
                      <a:r>
                        <a:rPr lang="en-IN" sz="1200" dirty="0">
                          <a:solidFill>
                            <a:schemeClr val="tx1">
                              <a:lumMod val="95000"/>
                              <a:lumOff val="5000"/>
                            </a:schemeClr>
                          </a:solidFill>
                          <a:effectLst/>
                          <a:latin typeface="Bookman Old Style" pitchFamily="18" charset="0"/>
                        </a:rPr>
                        <a:t>52.12</a:t>
                      </a:r>
                      <a:endParaRPr lang="en-IN" sz="12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07000"/>
                        </a:lnSpc>
                        <a:spcAft>
                          <a:spcPts val="800"/>
                        </a:spcAft>
                      </a:pPr>
                      <a:r>
                        <a:rPr lang="en-IN" sz="1200">
                          <a:solidFill>
                            <a:schemeClr val="tx1">
                              <a:lumMod val="95000"/>
                              <a:lumOff val="5000"/>
                            </a:schemeClr>
                          </a:solidFill>
                          <a:effectLst/>
                          <a:latin typeface="Bookman Old Style" pitchFamily="18" charset="0"/>
                        </a:rPr>
                        <a:t>61.01</a:t>
                      </a:r>
                      <a:endParaRPr lang="en-IN" sz="12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4020331024"/>
                  </a:ext>
                </a:extLst>
              </a:tr>
              <a:tr h="0">
                <a:tc>
                  <a:txBody>
                    <a:bodyPr/>
                    <a:lstStyle/>
                    <a:p>
                      <a:pPr algn="ctr">
                        <a:lnSpc>
                          <a:spcPct val="107000"/>
                        </a:lnSpc>
                        <a:spcAft>
                          <a:spcPts val="800"/>
                        </a:spcAft>
                      </a:pPr>
                      <a:r>
                        <a:rPr lang="en-IN" sz="1200">
                          <a:solidFill>
                            <a:schemeClr val="tx1">
                              <a:lumMod val="95000"/>
                              <a:lumOff val="5000"/>
                            </a:schemeClr>
                          </a:solidFill>
                          <a:effectLst/>
                          <a:latin typeface="Bookman Old Style" pitchFamily="18" charset="0"/>
                        </a:rPr>
                        <a:t>8.</a:t>
                      </a:r>
                      <a:endParaRPr lang="en-IN" sz="12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07000"/>
                        </a:lnSpc>
                        <a:spcAft>
                          <a:spcPts val="800"/>
                        </a:spcAft>
                      </a:pPr>
                      <a:r>
                        <a:rPr lang="en-IN" sz="1200" dirty="0" err="1">
                          <a:solidFill>
                            <a:schemeClr val="tx1">
                              <a:lumMod val="95000"/>
                              <a:lumOff val="5000"/>
                            </a:schemeClr>
                          </a:solidFill>
                          <a:effectLst/>
                          <a:latin typeface="Bookman Old Style" pitchFamily="18" charset="0"/>
                        </a:rPr>
                        <a:t>Mamit</a:t>
                      </a:r>
                      <a:endParaRPr lang="en-IN" sz="12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07000"/>
                        </a:lnSpc>
                        <a:spcAft>
                          <a:spcPts val="800"/>
                        </a:spcAft>
                      </a:pPr>
                      <a:r>
                        <a:rPr lang="en-IN" sz="1200" dirty="0">
                          <a:solidFill>
                            <a:schemeClr val="tx1">
                              <a:lumMod val="95000"/>
                              <a:lumOff val="5000"/>
                            </a:schemeClr>
                          </a:solidFill>
                          <a:effectLst/>
                          <a:latin typeface="Bookman Old Style" pitchFamily="18" charset="0"/>
                        </a:rPr>
                        <a:t>45.12</a:t>
                      </a:r>
                      <a:endParaRPr lang="en-IN" sz="12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07000"/>
                        </a:lnSpc>
                        <a:spcAft>
                          <a:spcPts val="800"/>
                        </a:spcAft>
                      </a:pPr>
                      <a:r>
                        <a:rPr lang="en-IN" sz="1200" dirty="0">
                          <a:solidFill>
                            <a:schemeClr val="tx1">
                              <a:lumMod val="95000"/>
                              <a:lumOff val="5000"/>
                            </a:schemeClr>
                          </a:solidFill>
                          <a:effectLst/>
                          <a:latin typeface="Bookman Old Style" pitchFamily="18" charset="0"/>
                        </a:rPr>
                        <a:t>50.56</a:t>
                      </a:r>
                      <a:endParaRPr lang="en-IN" sz="12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07000"/>
                        </a:lnSpc>
                        <a:spcAft>
                          <a:spcPts val="800"/>
                        </a:spcAft>
                      </a:pPr>
                      <a:r>
                        <a:rPr lang="en-IN" sz="1200">
                          <a:solidFill>
                            <a:schemeClr val="tx1">
                              <a:lumMod val="95000"/>
                              <a:lumOff val="5000"/>
                            </a:schemeClr>
                          </a:solidFill>
                          <a:effectLst/>
                          <a:latin typeface="Bookman Old Style" pitchFamily="18" charset="0"/>
                        </a:rPr>
                        <a:t>62.85</a:t>
                      </a:r>
                      <a:endParaRPr lang="en-IN" sz="12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31499879"/>
                  </a:ext>
                </a:extLst>
              </a:tr>
              <a:tr h="0">
                <a:tc>
                  <a:txBody>
                    <a:bodyPr/>
                    <a:lstStyle/>
                    <a:p>
                      <a:pPr algn="ctr">
                        <a:lnSpc>
                          <a:spcPct val="107000"/>
                        </a:lnSpc>
                        <a:spcAft>
                          <a:spcPts val="800"/>
                        </a:spcAft>
                      </a:pPr>
                      <a:r>
                        <a:rPr lang="en-IN" sz="1200" dirty="0">
                          <a:solidFill>
                            <a:schemeClr val="tx1">
                              <a:lumMod val="95000"/>
                              <a:lumOff val="5000"/>
                            </a:schemeClr>
                          </a:solidFill>
                          <a:effectLst/>
                          <a:latin typeface="Bookman Old Style" pitchFamily="18" charset="0"/>
                        </a:rPr>
                        <a:t>9.</a:t>
                      </a:r>
                      <a:endParaRPr lang="en-IN" sz="12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07000"/>
                        </a:lnSpc>
                        <a:spcAft>
                          <a:spcPts val="800"/>
                        </a:spcAft>
                      </a:pPr>
                      <a:r>
                        <a:rPr lang="en-IN" sz="1200" dirty="0" err="1">
                          <a:solidFill>
                            <a:schemeClr val="tx1">
                              <a:lumMod val="95000"/>
                              <a:lumOff val="5000"/>
                            </a:schemeClr>
                          </a:solidFill>
                          <a:effectLst/>
                          <a:latin typeface="Bookman Old Style" pitchFamily="18" charset="0"/>
                        </a:rPr>
                        <a:t>Saiha</a:t>
                      </a:r>
                      <a:endParaRPr lang="en-IN" sz="12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07000"/>
                        </a:lnSpc>
                        <a:spcAft>
                          <a:spcPts val="800"/>
                        </a:spcAft>
                      </a:pPr>
                      <a:r>
                        <a:rPr lang="en-IN" sz="1200" dirty="0">
                          <a:solidFill>
                            <a:schemeClr val="tx1">
                              <a:lumMod val="95000"/>
                              <a:lumOff val="5000"/>
                            </a:schemeClr>
                          </a:solidFill>
                          <a:effectLst/>
                          <a:latin typeface="Bookman Old Style" pitchFamily="18" charset="0"/>
                        </a:rPr>
                        <a:t>83.17</a:t>
                      </a:r>
                      <a:endParaRPr lang="en-IN" sz="12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07000"/>
                        </a:lnSpc>
                        <a:spcAft>
                          <a:spcPts val="800"/>
                        </a:spcAft>
                      </a:pPr>
                      <a:r>
                        <a:rPr lang="en-IN" sz="1200" dirty="0">
                          <a:solidFill>
                            <a:schemeClr val="tx1">
                              <a:lumMod val="95000"/>
                              <a:lumOff val="5000"/>
                            </a:schemeClr>
                          </a:solidFill>
                          <a:effectLst/>
                          <a:latin typeface="Bookman Old Style" pitchFamily="18" charset="0"/>
                        </a:rPr>
                        <a:t>68.14</a:t>
                      </a:r>
                      <a:endParaRPr lang="en-IN" sz="12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07000"/>
                        </a:lnSpc>
                        <a:spcAft>
                          <a:spcPts val="800"/>
                        </a:spcAft>
                      </a:pPr>
                      <a:r>
                        <a:rPr lang="en-IN" sz="1200">
                          <a:solidFill>
                            <a:schemeClr val="tx1">
                              <a:lumMod val="95000"/>
                              <a:lumOff val="5000"/>
                            </a:schemeClr>
                          </a:solidFill>
                          <a:effectLst/>
                          <a:latin typeface="Bookman Old Style" pitchFamily="18" charset="0"/>
                        </a:rPr>
                        <a:t>74.95</a:t>
                      </a:r>
                      <a:endParaRPr lang="en-IN" sz="12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289340287"/>
                  </a:ext>
                </a:extLst>
              </a:tr>
              <a:tr h="0">
                <a:tc>
                  <a:txBody>
                    <a:bodyPr/>
                    <a:lstStyle/>
                    <a:p>
                      <a:pPr algn="ctr">
                        <a:lnSpc>
                          <a:spcPct val="107000"/>
                        </a:lnSpc>
                        <a:spcAft>
                          <a:spcPts val="800"/>
                        </a:spcAft>
                      </a:pPr>
                      <a:r>
                        <a:rPr lang="en-IN" sz="1200">
                          <a:solidFill>
                            <a:schemeClr val="tx1">
                              <a:lumMod val="95000"/>
                              <a:lumOff val="5000"/>
                            </a:schemeClr>
                          </a:solidFill>
                          <a:effectLst/>
                          <a:latin typeface="Bookman Old Style" pitchFamily="18" charset="0"/>
                        </a:rPr>
                        <a:t>10</a:t>
                      </a:r>
                      <a:endParaRPr lang="en-IN" sz="12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07000"/>
                        </a:lnSpc>
                        <a:spcAft>
                          <a:spcPts val="800"/>
                        </a:spcAft>
                      </a:pPr>
                      <a:r>
                        <a:rPr lang="en-IN" sz="1200" dirty="0" err="1">
                          <a:solidFill>
                            <a:schemeClr val="tx1">
                              <a:lumMod val="95000"/>
                              <a:lumOff val="5000"/>
                            </a:schemeClr>
                          </a:solidFill>
                          <a:effectLst/>
                          <a:latin typeface="Bookman Old Style" pitchFamily="18" charset="0"/>
                        </a:rPr>
                        <a:t>Saitual</a:t>
                      </a:r>
                      <a:endParaRPr lang="en-IN" sz="12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07000"/>
                        </a:lnSpc>
                        <a:spcAft>
                          <a:spcPts val="800"/>
                        </a:spcAft>
                      </a:pPr>
                      <a:r>
                        <a:rPr lang="en-IN" sz="1200" dirty="0">
                          <a:solidFill>
                            <a:schemeClr val="tx1">
                              <a:lumMod val="95000"/>
                              <a:lumOff val="5000"/>
                            </a:schemeClr>
                          </a:solidFill>
                          <a:effectLst/>
                          <a:latin typeface="Bookman Old Style" pitchFamily="18" charset="0"/>
                        </a:rPr>
                        <a:t>-</a:t>
                      </a:r>
                      <a:endParaRPr lang="en-IN" sz="12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07000"/>
                        </a:lnSpc>
                        <a:spcAft>
                          <a:spcPts val="800"/>
                        </a:spcAft>
                      </a:pPr>
                      <a:r>
                        <a:rPr lang="en-IN" sz="1200" dirty="0">
                          <a:solidFill>
                            <a:schemeClr val="tx1">
                              <a:lumMod val="95000"/>
                              <a:lumOff val="5000"/>
                            </a:schemeClr>
                          </a:solidFill>
                          <a:effectLst/>
                          <a:latin typeface="Bookman Old Style" pitchFamily="18" charset="0"/>
                        </a:rPr>
                        <a:t>61.94</a:t>
                      </a:r>
                      <a:endParaRPr lang="en-IN" sz="12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07000"/>
                        </a:lnSpc>
                        <a:spcAft>
                          <a:spcPts val="800"/>
                        </a:spcAft>
                      </a:pPr>
                      <a:r>
                        <a:rPr lang="en-IN" sz="1200">
                          <a:solidFill>
                            <a:schemeClr val="tx1">
                              <a:lumMod val="95000"/>
                              <a:lumOff val="5000"/>
                            </a:schemeClr>
                          </a:solidFill>
                          <a:effectLst/>
                          <a:latin typeface="Bookman Old Style" pitchFamily="18" charset="0"/>
                        </a:rPr>
                        <a:t>58.71</a:t>
                      </a:r>
                      <a:endParaRPr lang="en-IN" sz="12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99378374"/>
                  </a:ext>
                </a:extLst>
              </a:tr>
              <a:tr h="0">
                <a:tc>
                  <a:txBody>
                    <a:bodyPr/>
                    <a:lstStyle/>
                    <a:p>
                      <a:pPr algn="ctr">
                        <a:lnSpc>
                          <a:spcPct val="107000"/>
                        </a:lnSpc>
                        <a:spcAft>
                          <a:spcPts val="800"/>
                        </a:spcAft>
                      </a:pPr>
                      <a:r>
                        <a:rPr lang="en-IN" sz="1200" dirty="0">
                          <a:solidFill>
                            <a:schemeClr val="tx1">
                              <a:lumMod val="95000"/>
                              <a:lumOff val="5000"/>
                            </a:schemeClr>
                          </a:solidFill>
                          <a:effectLst/>
                          <a:latin typeface="Bookman Old Style" pitchFamily="18" charset="0"/>
                        </a:rPr>
                        <a:t>11</a:t>
                      </a:r>
                      <a:endParaRPr lang="en-IN" sz="12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07000"/>
                        </a:lnSpc>
                        <a:spcAft>
                          <a:spcPts val="800"/>
                        </a:spcAft>
                      </a:pPr>
                      <a:r>
                        <a:rPr lang="en-IN" sz="1200" dirty="0" err="1">
                          <a:solidFill>
                            <a:schemeClr val="tx1">
                              <a:lumMod val="95000"/>
                              <a:lumOff val="5000"/>
                            </a:schemeClr>
                          </a:solidFill>
                          <a:effectLst/>
                          <a:latin typeface="Bookman Old Style" pitchFamily="18" charset="0"/>
                        </a:rPr>
                        <a:t>Serchhip</a:t>
                      </a:r>
                      <a:endParaRPr lang="en-IN" sz="12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07000"/>
                        </a:lnSpc>
                        <a:spcAft>
                          <a:spcPts val="800"/>
                        </a:spcAft>
                      </a:pPr>
                      <a:r>
                        <a:rPr lang="en-IN" sz="1200">
                          <a:solidFill>
                            <a:schemeClr val="tx1">
                              <a:lumMod val="95000"/>
                              <a:lumOff val="5000"/>
                            </a:schemeClr>
                          </a:solidFill>
                          <a:effectLst/>
                          <a:latin typeface="Bookman Old Style" pitchFamily="18" charset="0"/>
                        </a:rPr>
                        <a:t>46.27</a:t>
                      </a:r>
                      <a:endParaRPr lang="en-IN" sz="12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07000"/>
                        </a:lnSpc>
                        <a:spcAft>
                          <a:spcPts val="800"/>
                        </a:spcAft>
                      </a:pPr>
                      <a:r>
                        <a:rPr lang="en-IN" sz="1200" dirty="0">
                          <a:solidFill>
                            <a:schemeClr val="tx1">
                              <a:lumMod val="95000"/>
                              <a:lumOff val="5000"/>
                            </a:schemeClr>
                          </a:solidFill>
                          <a:effectLst/>
                          <a:latin typeface="Bookman Old Style" pitchFamily="18" charset="0"/>
                        </a:rPr>
                        <a:t>42.24</a:t>
                      </a:r>
                      <a:endParaRPr lang="en-IN" sz="12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07000"/>
                        </a:lnSpc>
                        <a:spcAft>
                          <a:spcPts val="800"/>
                        </a:spcAft>
                      </a:pPr>
                      <a:r>
                        <a:rPr lang="en-IN" sz="1200" dirty="0">
                          <a:solidFill>
                            <a:schemeClr val="tx1">
                              <a:lumMod val="95000"/>
                              <a:lumOff val="5000"/>
                            </a:schemeClr>
                          </a:solidFill>
                          <a:effectLst/>
                          <a:latin typeface="Bookman Old Style" pitchFamily="18" charset="0"/>
                        </a:rPr>
                        <a:t>48.11</a:t>
                      </a:r>
                      <a:endParaRPr lang="en-IN" sz="12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3370188892"/>
                  </a:ext>
                </a:extLst>
              </a:tr>
              <a:tr h="0">
                <a:tc rowSpan="2">
                  <a:txBody>
                    <a:bodyPr/>
                    <a:lstStyle/>
                    <a:p>
                      <a:pPr algn="ctr">
                        <a:lnSpc>
                          <a:spcPct val="107000"/>
                        </a:lnSpc>
                        <a:spcAft>
                          <a:spcPts val="800"/>
                        </a:spcAft>
                      </a:pPr>
                      <a:r>
                        <a:rPr lang="en-IN" sz="1200" b="1" dirty="0">
                          <a:solidFill>
                            <a:schemeClr val="tx1">
                              <a:lumMod val="95000"/>
                              <a:lumOff val="5000"/>
                            </a:schemeClr>
                          </a:solidFill>
                          <a:effectLst/>
                          <a:latin typeface="Bookman Old Style" pitchFamily="18" charset="0"/>
                        </a:rPr>
                        <a:t>Sl. No.</a:t>
                      </a:r>
                      <a:endParaRPr lang="en-IN" sz="12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rowSpan="2">
                  <a:txBody>
                    <a:bodyPr/>
                    <a:lstStyle/>
                    <a:p>
                      <a:pPr algn="ctr">
                        <a:lnSpc>
                          <a:spcPct val="107000"/>
                        </a:lnSpc>
                        <a:spcAft>
                          <a:spcPts val="800"/>
                        </a:spcAft>
                      </a:pPr>
                      <a:r>
                        <a:rPr lang="en-IN" sz="1200" b="1" dirty="0">
                          <a:solidFill>
                            <a:schemeClr val="tx1">
                              <a:lumMod val="95000"/>
                              <a:lumOff val="5000"/>
                            </a:schemeClr>
                          </a:solidFill>
                          <a:effectLst/>
                          <a:latin typeface="Bookman Old Style" pitchFamily="18" charset="0"/>
                        </a:rPr>
                        <a:t>State</a:t>
                      </a:r>
                      <a:endParaRPr lang="en-IN" sz="12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3">
                  <a:txBody>
                    <a:bodyPr/>
                    <a:lstStyle/>
                    <a:p>
                      <a:pPr algn="ctr">
                        <a:lnSpc>
                          <a:spcPct val="107000"/>
                        </a:lnSpc>
                        <a:spcAft>
                          <a:spcPts val="800"/>
                        </a:spcAft>
                      </a:pPr>
                      <a:r>
                        <a:rPr lang="en-IN" sz="1200" b="1" dirty="0">
                          <a:solidFill>
                            <a:schemeClr val="tx1">
                              <a:lumMod val="95000"/>
                              <a:lumOff val="5000"/>
                            </a:schemeClr>
                          </a:solidFill>
                          <a:effectLst/>
                          <a:latin typeface="Bookman Old Style" pitchFamily="18" charset="0"/>
                        </a:rPr>
                        <a:t>CD Ratio</a:t>
                      </a:r>
                      <a:endParaRPr lang="en-IN" sz="12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IN"/>
                    </a:p>
                  </a:txBody>
                  <a:tcPr/>
                </a:tc>
                <a:tc hMerge="1">
                  <a:txBody>
                    <a:bodyPr/>
                    <a:lstStyle/>
                    <a:p>
                      <a:endParaRPr lang="en-IN"/>
                    </a:p>
                  </a:txBody>
                  <a:tcPr/>
                </a:tc>
                <a:extLst>
                  <a:ext uri="{0D108BD9-81ED-4DB2-BD59-A6C34878D82A}">
                    <a16:rowId xmlns="" xmlns:a16="http://schemas.microsoft.com/office/drawing/2014/main" val="3640043813"/>
                  </a:ext>
                </a:extLst>
              </a:tr>
              <a:tr h="0">
                <a:tc vMerge="1">
                  <a:txBody>
                    <a:bodyPr/>
                    <a:lstStyle/>
                    <a:p>
                      <a:endParaRPr lang="en-IN"/>
                    </a:p>
                  </a:txBody>
                  <a:tcPr/>
                </a:tc>
                <a:tc vMerge="1">
                  <a:txBody>
                    <a:bodyPr/>
                    <a:lstStyle/>
                    <a:p>
                      <a:endParaRPr lang="en-IN"/>
                    </a:p>
                  </a:txBody>
                  <a:tcPr/>
                </a:tc>
                <a:tc>
                  <a:txBody>
                    <a:bodyPr/>
                    <a:lstStyle/>
                    <a:p>
                      <a:pPr algn="ctr">
                        <a:lnSpc>
                          <a:spcPct val="107000"/>
                        </a:lnSpc>
                        <a:spcAft>
                          <a:spcPts val="800"/>
                        </a:spcAft>
                      </a:pPr>
                      <a:r>
                        <a:rPr lang="en-IN" sz="1200" b="1">
                          <a:solidFill>
                            <a:schemeClr val="tx1">
                              <a:lumMod val="95000"/>
                              <a:lumOff val="5000"/>
                            </a:schemeClr>
                          </a:solidFill>
                          <a:effectLst/>
                          <a:latin typeface="Bookman Old Style" pitchFamily="18" charset="0"/>
                        </a:rPr>
                        <a:t>March 2019</a:t>
                      </a:r>
                      <a:endParaRPr lang="en-IN" sz="1200" b="1">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07000"/>
                        </a:lnSpc>
                        <a:spcAft>
                          <a:spcPts val="800"/>
                        </a:spcAft>
                      </a:pPr>
                      <a:r>
                        <a:rPr lang="en-IN" sz="1200" b="1" dirty="0">
                          <a:solidFill>
                            <a:schemeClr val="tx1">
                              <a:lumMod val="95000"/>
                              <a:lumOff val="5000"/>
                            </a:schemeClr>
                          </a:solidFill>
                          <a:effectLst/>
                          <a:latin typeface="Bookman Old Style" pitchFamily="18" charset="0"/>
                        </a:rPr>
                        <a:t>March 2020 </a:t>
                      </a:r>
                      <a:endParaRPr lang="en-IN" sz="12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07000"/>
                        </a:lnSpc>
                        <a:spcAft>
                          <a:spcPts val="800"/>
                        </a:spcAft>
                      </a:pPr>
                      <a:r>
                        <a:rPr lang="en-IN" sz="1200" b="1" dirty="0">
                          <a:solidFill>
                            <a:schemeClr val="tx1">
                              <a:lumMod val="95000"/>
                              <a:lumOff val="5000"/>
                            </a:schemeClr>
                          </a:solidFill>
                          <a:effectLst/>
                          <a:latin typeface="Bookman Old Style" pitchFamily="18" charset="0"/>
                        </a:rPr>
                        <a:t>March 2021</a:t>
                      </a:r>
                      <a:endParaRPr lang="en-IN" sz="12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2056613747"/>
                  </a:ext>
                </a:extLst>
              </a:tr>
              <a:tr h="0">
                <a:tc>
                  <a:txBody>
                    <a:bodyPr/>
                    <a:lstStyle/>
                    <a:p>
                      <a:pPr algn="ctr">
                        <a:lnSpc>
                          <a:spcPct val="107000"/>
                        </a:lnSpc>
                        <a:spcAft>
                          <a:spcPts val="800"/>
                        </a:spcAft>
                      </a:pPr>
                      <a:r>
                        <a:rPr lang="en-IN" sz="1200" dirty="0">
                          <a:solidFill>
                            <a:schemeClr val="tx1">
                              <a:lumMod val="95000"/>
                              <a:lumOff val="5000"/>
                            </a:schemeClr>
                          </a:solidFill>
                          <a:effectLst/>
                          <a:latin typeface="Bookman Old Style" pitchFamily="18" charset="0"/>
                        </a:rPr>
                        <a:t>1.</a:t>
                      </a:r>
                      <a:endParaRPr lang="en-IN" sz="12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07000"/>
                        </a:lnSpc>
                        <a:spcAft>
                          <a:spcPts val="800"/>
                        </a:spcAft>
                      </a:pPr>
                      <a:r>
                        <a:rPr lang="en-IN" sz="1200" dirty="0">
                          <a:solidFill>
                            <a:schemeClr val="tx1">
                              <a:lumMod val="95000"/>
                              <a:lumOff val="5000"/>
                            </a:schemeClr>
                          </a:solidFill>
                          <a:effectLst/>
                          <a:latin typeface="Bookman Old Style" pitchFamily="18" charset="0"/>
                        </a:rPr>
                        <a:t>Mizoram</a:t>
                      </a:r>
                      <a:endParaRPr lang="en-IN" sz="12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07000"/>
                        </a:lnSpc>
                        <a:spcAft>
                          <a:spcPts val="800"/>
                        </a:spcAft>
                      </a:pPr>
                      <a:r>
                        <a:rPr lang="en-IN" sz="1200" dirty="0">
                          <a:solidFill>
                            <a:schemeClr val="tx1">
                              <a:lumMod val="95000"/>
                              <a:lumOff val="5000"/>
                            </a:schemeClr>
                          </a:solidFill>
                          <a:effectLst/>
                          <a:latin typeface="Bookman Old Style" pitchFamily="18" charset="0"/>
                        </a:rPr>
                        <a:t>38.78</a:t>
                      </a:r>
                      <a:endParaRPr lang="en-IN" sz="12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07000"/>
                        </a:lnSpc>
                        <a:spcAft>
                          <a:spcPts val="800"/>
                        </a:spcAft>
                      </a:pPr>
                      <a:r>
                        <a:rPr lang="en-IN" sz="1200" dirty="0">
                          <a:solidFill>
                            <a:schemeClr val="tx1">
                              <a:lumMod val="95000"/>
                              <a:lumOff val="5000"/>
                            </a:schemeClr>
                          </a:solidFill>
                          <a:effectLst/>
                          <a:latin typeface="Bookman Old Style" pitchFamily="18" charset="0"/>
                        </a:rPr>
                        <a:t>39.38</a:t>
                      </a:r>
                      <a:endParaRPr lang="en-IN" sz="12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07000"/>
                        </a:lnSpc>
                        <a:spcAft>
                          <a:spcPts val="800"/>
                        </a:spcAft>
                      </a:pPr>
                      <a:r>
                        <a:rPr lang="en-IN" sz="1200" dirty="0">
                          <a:solidFill>
                            <a:schemeClr val="tx1">
                              <a:lumMod val="95000"/>
                              <a:lumOff val="5000"/>
                            </a:schemeClr>
                          </a:solidFill>
                          <a:effectLst/>
                          <a:latin typeface="Bookman Old Style" pitchFamily="18" charset="0"/>
                        </a:rPr>
                        <a:t>43.61</a:t>
                      </a:r>
                      <a:endParaRPr lang="en-IN" sz="12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738278287"/>
                  </a:ext>
                </a:extLst>
              </a:tr>
            </a:tbl>
          </a:graphicData>
        </a:graphic>
      </p:graphicFrame>
    </p:spTree>
    <p:extLst>
      <p:ext uri="{BB962C8B-B14F-4D97-AF65-F5344CB8AC3E}">
        <p14:creationId xmlns="" xmlns:p14="http://schemas.microsoft.com/office/powerpoint/2010/main" val="22643383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214282" y="71420"/>
            <a:ext cx="8572560" cy="133113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nSpc>
                <a:spcPct val="150000"/>
              </a:lnSpc>
              <a:spcAft>
                <a:spcPts val="800"/>
              </a:spcAft>
            </a:pPr>
            <a:r>
              <a:rPr lang="en-US" sz="1100" b="1" dirty="0">
                <a:effectLst/>
                <a:latin typeface="Century Gothic" panose="020B0502020202020204" pitchFamily="34" charset="0"/>
                <a:ea typeface="Calibri" panose="020F0502020204030204" pitchFamily="34" charset="0"/>
                <a:cs typeface="Arial" panose="020B0604020202020204" pitchFamily="34" charset="0"/>
              </a:rPr>
              <a:t>II. </a:t>
            </a:r>
            <a:r>
              <a:rPr lang="en-US" sz="1100" b="1" dirty="0">
                <a:effectLst/>
                <a:latin typeface="Bookman Old Style" pitchFamily="18" charset="0"/>
                <a:ea typeface="Calibri" panose="020F0502020204030204" pitchFamily="34" charset="0"/>
                <a:cs typeface="Arial" panose="020B0604020202020204" pitchFamily="34" charset="0"/>
              </a:rPr>
              <a:t>Qualitative Parameters</a:t>
            </a:r>
            <a:endParaRPr lang="en-IN" sz="1100" b="1" dirty="0">
              <a:latin typeface="Bookman Old Style" pitchFamily="18" charset="0"/>
              <a:ea typeface="Calibri" panose="020F0502020204030204" pitchFamily="34" charset="0"/>
              <a:cs typeface="Times New Roman" panose="02020603050405020304" pitchFamily="18" charset="0"/>
            </a:endParaRPr>
          </a:p>
          <a:p>
            <a:pPr>
              <a:lnSpc>
                <a:spcPct val="150000"/>
              </a:lnSpc>
              <a:spcAft>
                <a:spcPts val="800"/>
              </a:spcAft>
            </a:pPr>
            <a:r>
              <a:rPr lang="en-US" sz="1100" dirty="0">
                <a:effectLst/>
                <a:latin typeface="Bookman Old Style" pitchFamily="18" charset="0"/>
                <a:ea typeface="Calibri" panose="020F0502020204030204" pitchFamily="34" charset="0"/>
                <a:cs typeface="Arial" panose="020B0604020202020204" pitchFamily="34" charset="0"/>
              </a:rPr>
              <a:t>(State, Districts, Aspirational Districts vis-à-vis State Average) – Data as on March 2019, March 2020 and March 2021 </a:t>
            </a:r>
            <a:endParaRPr lang="en-IN" sz="1100" dirty="0">
              <a:effectLst/>
              <a:latin typeface="Bookman Old Style" pitchFamily="18"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mj-lt"/>
              <a:buAutoNum type="alphaLcParenBoth"/>
            </a:pPr>
            <a:r>
              <a:rPr lang="en-US" sz="1100" dirty="0">
                <a:effectLst/>
                <a:latin typeface="Bookman Old Style" pitchFamily="18" charset="0"/>
                <a:ea typeface="Calibri" panose="020F0502020204030204" pitchFamily="34" charset="0"/>
                <a:cs typeface="Arial" panose="020B0604020202020204" pitchFamily="34" charset="0"/>
              </a:rPr>
              <a:t>Financial Literacy Indicators</a:t>
            </a:r>
            <a:endParaRPr lang="en-IN" sz="1100" dirty="0">
              <a:effectLst/>
              <a:latin typeface="Bookman Old Style" pitchFamily="18" charset="0"/>
              <a:ea typeface="Calibri" panose="020F0502020204030204" pitchFamily="34" charset="0"/>
              <a:cs typeface="Arial" panose="020B0604020202020204" pitchFamily="34" charset="0"/>
            </a:endParaRPr>
          </a:p>
          <a:p>
            <a:r>
              <a:rPr lang="en-US" sz="1100" dirty="0" err="1">
                <a:effectLst/>
                <a:latin typeface="Bookman Old Style" pitchFamily="18" charset="0"/>
                <a:ea typeface="Calibri" panose="020F0502020204030204" pitchFamily="34" charset="0"/>
                <a:cs typeface="Arial" panose="020B0604020202020204" pitchFamily="34" charset="0"/>
              </a:rPr>
              <a:t>i</a:t>
            </a:r>
            <a:r>
              <a:rPr lang="en-US" sz="1100" dirty="0">
                <a:effectLst/>
                <a:latin typeface="Bookman Old Style" pitchFamily="18" charset="0"/>
                <a:ea typeface="Calibri" panose="020F0502020204030204" pitchFamily="34" charset="0"/>
                <a:cs typeface="Arial" panose="020B0604020202020204" pitchFamily="34" charset="0"/>
              </a:rPr>
              <a:t>) Number of Financial Literacy </a:t>
            </a:r>
            <a:r>
              <a:rPr lang="en-US" sz="1100" dirty="0" err="1">
                <a:effectLst/>
                <a:latin typeface="Bookman Old Style" pitchFamily="18" charset="0"/>
                <a:ea typeface="Calibri" panose="020F0502020204030204" pitchFamily="34" charset="0"/>
                <a:cs typeface="Arial" panose="020B0604020202020204" pitchFamily="34" charset="0"/>
              </a:rPr>
              <a:t>Centres</a:t>
            </a:r>
            <a:r>
              <a:rPr lang="en-US" sz="1100" dirty="0">
                <a:effectLst/>
                <a:latin typeface="Bookman Old Style" pitchFamily="18" charset="0"/>
                <a:ea typeface="Calibri" panose="020F0502020204030204" pitchFamily="34" charset="0"/>
                <a:cs typeface="Arial" panose="020B0604020202020204" pitchFamily="34" charset="0"/>
              </a:rPr>
              <a:t> (FLCs)</a:t>
            </a:r>
            <a:endParaRPr lang="en-IN" sz="1100" b="1" dirty="0">
              <a:effectLst/>
              <a:latin typeface="Bookman Old Style" pitchFamily="18" charset="0"/>
              <a:ea typeface="Calibri" panose="020F0502020204030204" pitchFamily="34" charset="0"/>
              <a:cs typeface="Times New Roman" panose="02020603050405020304" pitchFamily="18" charset="0"/>
            </a:endParaRPr>
          </a:p>
        </p:txBody>
      </p:sp>
      <p:graphicFrame>
        <p:nvGraphicFramePr>
          <p:cNvPr id="3" name="Table 2">
            <a:extLst>
              <a:ext uri="{FF2B5EF4-FFF2-40B4-BE49-F238E27FC236}">
                <a16:creationId xmlns="" xmlns:a16="http://schemas.microsoft.com/office/drawing/2014/main" id="{E9BE8372-4FAB-4307-80AA-149DDC129F92}"/>
              </a:ext>
            </a:extLst>
          </p:cNvPr>
          <p:cNvGraphicFramePr>
            <a:graphicFrameLocks noGrp="1"/>
          </p:cNvGraphicFramePr>
          <p:nvPr>
            <p:extLst>
              <p:ext uri="{D42A27DB-BD31-4B8C-83A1-F6EECF244321}">
                <p14:modId xmlns="" xmlns:p14="http://schemas.microsoft.com/office/powerpoint/2010/main" val="3895363019"/>
              </p:ext>
            </p:extLst>
          </p:nvPr>
        </p:nvGraphicFramePr>
        <p:xfrm>
          <a:off x="428596" y="1485900"/>
          <a:ext cx="8215369" cy="3399160"/>
        </p:xfrm>
        <a:graphic>
          <a:graphicData uri="http://schemas.openxmlformats.org/drawingml/2006/table">
            <a:tbl>
              <a:tblPr firstRow="1" firstCol="1" bandRow="1">
                <a:tableStyleId>{5C22544A-7EE6-4342-B048-85BDC9FD1C3A}</a:tableStyleId>
              </a:tblPr>
              <a:tblGrid>
                <a:gridCol w="714380">
                  <a:extLst>
                    <a:ext uri="{9D8B030D-6E8A-4147-A177-3AD203B41FA5}">
                      <a16:colId xmlns="" xmlns:a16="http://schemas.microsoft.com/office/drawing/2014/main" val="3526866077"/>
                    </a:ext>
                  </a:extLst>
                </a:gridCol>
                <a:gridCol w="2000264">
                  <a:extLst>
                    <a:ext uri="{9D8B030D-6E8A-4147-A177-3AD203B41FA5}">
                      <a16:colId xmlns="" xmlns:a16="http://schemas.microsoft.com/office/drawing/2014/main" val="1650496621"/>
                    </a:ext>
                  </a:extLst>
                </a:gridCol>
                <a:gridCol w="2260781">
                  <a:extLst>
                    <a:ext uri="{9D8B030D-6E8A-4147-A177-3AD203B41FA5}">
                      <a16:colId xmlns="" xmlns:a16="http://schemas.microsoft.com/office/drawing/2014/main" val="2256250297"/>
                    </a:ext>
                  </a:extLst>
                </a:gridCol>
                <a:gridCol w="1620380">
                  <a:extLst>
                    <a:ext uri="{9D8B030D-6E8A-4147-A177-3AD203B41FA5}">
                      <a16:colId xmlns="" xmlns:a16="http://schemas.microsoft.com/office/drawing/2014/main" val="2950522676"/>
                    </a:ext>
                  </a:extLst>
                </a:gridCol>
                <a:gridCol w="1619564">
                  <a:extLst>
                    <a:ext uri="{9D8B030D-6E8A-4147-A177-3AD203B41FA5}">
                      <a16:colId xmlns="" xmlns:a16="http://schemas.microsoft.com/office/drawing/2014/main" val="1860272606"/>
                    </a:ext>
                  </a:extLst>
                </a:gridCol>
              </a:tblGrid>
              <a:tr h="212130">
                <a:tc rowSpan="2">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Sl. No.</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rowSpan="2">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District</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3">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No. of Financial Literacy Centres (FLCs)</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IN"/>
                    </a:p>
                  </a:txBody>
                  <a:tcPr/>
                </a:tc>
                <a:tc hMerge="1">
                  <a:txBody>
                    <a:bodyPr/>
                    <a:lstStyle/>
                    <a:p>
                      <a:endParaRPr lang="en-IN"/>
                    </a:p>
                  </a:txBody>
                  <a:tcPr/>
                </a:tc>
                <a:extLst>
                  <a:ext uri="{0D108BD9-81ED-4DB2-BD59-A6C34878D82A}">
                    <a16:rowId xmlns="" xmlns:a16="http://schemas.microsoft.com/office/drawing/2014/main" val="3015801926"/>
                  </a:ext>
                </a:extLst>
              </a:tr>
              <a:tr h="212130">
                <a:tc vMerge="1">
                  <a:txBody>
                    <a:bodyPr/>
                    <a:lstStyle/>
                    <a:p>
                      <a:endParaRPr lang="en-IN"/>
                    </a:p>
                  </a:txBody>
                  <a:tcPr/>
                </a:tc>
                <a:tc vMerge="1">
                  <a:txBody>
                    <a:bodyPr/>
                    <a:lstStyle/>
                    <a:p>
                      <a:endParaRPr lang="en-IN"/>
                    </a:p>
                  </a:txBody>
                  <a:tcPr/>
                </a:tc>
                <a:tc>
                  <a:txBody>
                    <a:bodyPr/>
                    <a:lstStyle/>
                    <a:p>
                      <a:pPr algn="ctr">
                        <a:lnSpc>
                          <a:spcPct val="150000"/>
                        </a:lnSpc>
                        <a:spcAft>
                          <a:spcPts val="800"/>
                        </a:spcAft>
                      </a:pPr>
                      <a:r>
                        <a:rPr lang="en-IN" sz="1000" b="1" dirty="0">
                          <a:solidFill>
                            <a:schemeClr val="tx1">
                              <a:lumMod val="95000"/>
                              <a:lumOff val="5000"/>
                            </a:schemeClr>
                          </a:solidFill>
                          <a:effectLst/>
                          <a:latin typeface="Bookman Old Style" pitchFamily="18" charset="0"/>
                        </a:rPr>
                        <a:t>March 2019</a:t>
                      </a:r>
                      <a:endParaRPr lang="en-IN" sz="10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b="1" dirty="0">
                          <a:solidFill>
                            <a:schemeClr val="tx1">
                              <a:lumMod val="95000"/>
                              <a:lumOff val="5000"/>
                            </a:schemeClr>
                          </a:solidFill>
                          <a:effectLst/>
                          <a:latin typeface="Bookman Old Style" pitchFamily="18" charset="0"/>
                        </a:rPr>
                        <a:t>March 2020 </a:t>
                      </a:r>
                      <a:endParaRPr lang="en-IN" sz="10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b="1" dirty="0">
                          <a:solidFill>
                            <a:schemeClr val="tx1">
                              <a:lumMod val="95000"/>
                              <a:lumOff val="5000"/>
                            </a:schemeClr>
                          </a:solidFill>
                          <a:effectLst/>
                          <a:latin typeface="Bookman Old Style" pitchFamily="18" charset="0"/>
                        </a:rPr>
                        <a:t>March 2021</a:t>
                      </a:r>
                      <a:endParaRPr lang="en-IN" sz="10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033321333"/>
                  </a:ext>
                </a:extLst>
              </a:tr>
              <a:tr h="128584">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1.</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50000"/>
                        </a:lnSpc>
                        <a:spcAft>
                          <a:spcPts val="800"/>
                        </a:spcAft>
                      </a:pPr>
                      <a:r>
                        <a:rPr lang="en-IN" sz="1000" dirty="0" err="1">
                          <a:solidFill>
                            <a:schemeClr val="tx1">
                              <a:lumMod val="95000"/>
                              <a:lumOff val="5000"/>
                            </a:schemeClr>
                          </a:solidFill>
                          <a:effectLst/>
                          <a:latin typeface="Bookman Old Style" pitchFamily="18" charset="0"/>
                        </a:rPr>
                        <a:t>Aizawl</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1</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1</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a:solidFill>
                            <a:schemeClr val="tx1">
                              <a:lumMod val="95000"/>
                              <a:lumOff val="5000"/>
                            </a:schemeClr>
                          </a:solidFill>
                          <a:effectLst/>
                          <a:latin typeface="Bookman Old Style" pitchFamily="18" charset="0"/>
                        </a:rPr>
                        <a:t>1</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2544011552"/>
                  </a:ext>
                </a:extLst>
              </a:tr>
              <a:tr h="68704">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2.</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50000"/>
                        </a:lnSpc>
                        <a:spcAft>
                          <a:spcPts val="800"/>
                        </a:spcAft>
                      </a:pPr>
                      <a:r>
                        <a:rPr lang="en-IN" sz="1000" dirty="0" err="1">
                          <a:solidFill>
                            <a:schemeClr val="tx1">
                              <a:lumMod val="95000"/>
                              <a:lumOff val="5000"/>
                            </a:schemeClr>
                          </a:solidFill>
                          <a:effectLst/>
                          <a:latin typeface="Bookman Old Style" pitchFamily="18" charset="0"/>
                        </a:rPr>
                        <a:t>Champhai</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1</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1</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a:solidFill>
                            <a:schemeClr val="tx1">
                              <a:lumMod val="95000"/>
                              <a:lumOff val="5000"/>
                            </a:schemeClr>
                          </a:solidFill>
                          <a:effectLst/>
                          <a:latin typeface="Bookman Old Style" pitchFamily="18" charset="0"/>
                        </a:rPr>
                        <a:t>1</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2979091511"/>
                  </a:ext>
                </a:extLst>
              </a:tr>
              <a:tr h="80262">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3.</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50000"/>
                        </a:lnSpc>
                        <a:spcAft>
                          <a:spcPts val="800"/>
                        </a:spcAft>
                      </a:pPr>
                      <a:r>
                        <a:rPr lang="en-IN" sz="1000">
                          <a:solidFill>
                            <a:schemeClr val="tx1">
                              <a:lumMod val="95000"/>
                              <a:lumOff val="5000"/>
                            </a:schemeClr>
                          </a:solidFill>
                          <a:effectLst/>
                          <a:latin typeface="Bookman Old Style" pitchFamily="18" charset="0"/>
                        </a:rPr>
                        <a:t>Hnahthial</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1</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a:solidFill>
                            <a:schemeClr val="tx1">
                              <a:lumMod val="95000"/>
                              <a:lumOff val="5000"/>
                            </a:schemeClr>
                          </a:solidFill>
                          <a:effectLst/>
                          <a:latin typeface="Bookman Old Style" pitchFamily="18" charset="0"/>
                        </a:rPr>
                        <a:t>1</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3391552395"/>
                  </a:ext>
                </a:extLst>
              </a:tr>
              <a:tr h="0">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4.</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50000"/>
                        </a:lnSpc>
                        <a:spcAft>
                          <a:spcPts val="800"/>
                        </a:spcAft>
                      </a:pPr>
                      <a:r>
                        <a:rPr lang="en-IN" sz="1000" dirty="0" err="1">
                          <a:solidFill>
                            <a:schemeClr val="tx1">
                              <a:lumMod val="95000"/>
                              <a:lumOff val="5000"/>
                            </a:schemeClr>
                          </a:solidFill>
                          <a:effectLst/>
                          <a:latin typeface="Bookman Old Style" pitchFamily="18" charset="0"/>
                        </a:rPr>
                        <a:t>Khawzawl</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1</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a:solidFill>
                            <a:schemeClr val="tx1">
                              <a:lumMod val="95000"/>
                              <a:lumOff val="5000"/>
                            </a:schemeClr>
                          </a:solidFill>
                          <a:effectLst/>
                          <a:latin typeface="Bookman Old Style" pitchFamily="18" charset="0"/>
                        </a:rPr>
                        <a:t>1</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2226887908"/>
                  </a:ext>
                </a:extLst>
              </a:tr>
              <a:tr h="212130">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5.</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50000"/>
                        </a:lnSpc>
                        <a:spcAft>
                          <a:spcPts val="800"/>
                        </a:spcAft>
                      </a:pPr>
                      <a:r>
                        <a:rPr lang="en-IN" sz="1000" dirty="0" err="1">
                          <a:solidFill>
                            <a:schemeClr val="tx1">
                              <a:lumMod val="95000"/>
                              <a:lumOff val="5000"/>
                            </a:schemeClr>
                          </a:solidFill>
                          <a:effectLst/>
                          <a:latin typeface="Bookman Old Style" pitchFamily="18" charset="0"/>
                        </a:rPr>
                        <a:t>Kolasib</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1</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1</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a:solidFill>
                            <a:schemeClr val="tx1">
                              <a:lumMod val="95000"/>
                              <a:lumOff val="5000"/>
                            </a:schemeClr>
                          </a:solidFill>
                          <a:effectLst/>
                          <a:latin typeface="Bookman Old Style" pitchFamily="18" charset="0"/>
                        </a:rPr>
                        <a:t>1</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979649548"/>
                  </a:ext>
                </a:extLst>
              </a:tr>
              <a:tr h="89092">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6.</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50000"/>
                        </a:lnSpc>
                        <a:spcAft>
                          <a:spcPts val="800"/>
                        </a:spcAft>
                      </a:pPr>
                      <a:r>
                        <a:rPr lang="en-IN" sz="1000">
                          <a:solidFill>
                            <a:schemeClr val="tx1">
                              <a:lumMod val="95000"/>
                              <a:lumOff val="5000"/>
                            </a:schemeClr>
                          </a:solidFill>
                          <a:effectLst/>
                          <a:latin typeface="Bookman Old Style" pitchFamily="18" charset="0"/>
                        </a:rPr>
                        <a:t>Lawngtlai</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1</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1</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a:solidFill>
                            <a:schemeClr val="tx1">
                              <a:lumMod val="95000"/>
                              <a:lumOff val="5000"/>
                            </a:schemeClr>
                          </a:solidFill>
                          <a:effectLst/>
                          <a:latin typeface="Bookman Old Style" pitchFamily="18" charset="0"/>
                        </a:rPr>
                        <a:t>1</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555693908"/>
                  </a:ext>
                </a:extLst>
              </a:tr>
              <a:tr h="100650">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7.</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50000"/>
                        </a:lnSpc>
                        <a:spcAft>
                          <a:spcPts val="800"/>
                        </a:spcAft>
                      </a:pPr>
                      <a:r>
                        <a:rPr lang="en-IN" sz="1000">
                          <a:solidFill>
                            <a:schemeClr val="tx1">
                              <a:lumMod val="95000"/>
                              <a:lumOff val="5000"/>
                            </a:schemeClr>
                          </a:solidFill>
                          <a:effectLst/>
                          <a:latin typeface="Bookman Old Style" pitchFamily="18" charset="0"/>
                        </a:rPr>
                        <a:t>Lunglei</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1</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1</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a:solidFill>
                            <a:schemeClr val="tx1">
                              <a:lumMod val="95000"/>
                              <a:lumOff val="5000"/>
                            </a:schemeClr>
                          </a:solidFill>
                          <a:effectLst/>
                          <a:latin typeface="Bookman Old Style" pitchFamily="18" charset="0"/>
                        </a:rPr>
                        <a:t>1</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2717312376"/>
                  </a:ext>
                </a:extLst>
              </a:tr>
              <a:tr h="112208">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8.</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50000"/>
                        </a:lnSpc>
                        <a:spcAft>
                          <a:spcPts val="800"/>
                        </a:spcAft>
                      </a:pPr>
                      <a:r>
                        <a:rPr lang="en-IN" sz="1000">
                          <a:solidFill>
                            <a:schemeClr val="tx1">
                              <a:lumMod val="95000"/>
                              <a:lumOff val="5000"/>
                            </a:schemeClr>
                          </a:solidFill>
                          <a:effectLst/>
                          <a:latin typeface="Bookman Old Style" pitchFamily="18" charset="0"/>
                        </a:rPr>
                        <a:t>Mamit</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1</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1</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a:solidFill>
                            <a:schemeClr val="tx1">
                              <a:lumMod val="95000"/>
                              <a:lumOff val="5000"/>
                            </a:schemeClr>
                          </a:solidFill>
                          <a:effectLst/>
                          <a:latin typeface="Bookman Old Style" pitchFamily="18" charset="0"/>
                        </a:rPr>
                        <a:t>1</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968124232"/>
                  </a:ext>
                </a:extLst>
              </a:tr>
              <a:tr h="97922">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9.</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50000"/>
                        </a:lnSpc>
                        <a:spcAft>
                          <a:spcPts val="800"/>
                        </a:spcAft>
                      </a:pPr>
                      <a:r>
                        <a:rPr lang="en-IN" sz="1000">
                          <a:solidFill>
                            <a:schemeClr val="tx1">
                              <a:lumMod val="95000"/>
                              <a:lumOff val="5000"/>
                            </a:schemeClr>
                          </a:solidFill>
                          <a:effectLst/>
                          <a:latin typeface="Bookman Old Style" pitchFamily="18" charset="0"/>
                        </a:rPr>
                        <a:t>Saiha</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1</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1</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1</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3967344975"/>
                  </a:ext>
                </a:extLst>
              </a:tr>
              <a:tr h="63886">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10</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50000"/>
                        </a:lnSpc>
                        <a:spcAft>
                          <a:spcPts val="800"/>
                        </a:spcAft>
                      </a:pPr>
                      <a:r>
                        <a:rPr lang="en-IN" sz="1000">
                          <a:solidFill>
                            <a:schemeClr val="tx1">
                              <a:lumMod val="95000"/>
                              <a:lumOff val="5000"/>
                            </a:schemeClr>
                          </a:solidFill>
                          <a:effectLst/>
                          <a:latin typeface="Bookman Old Style" pitchFamily="18" charset="0"/>
                        </a:rPr>
                        <a:t>Saitual</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1</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1</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248718447"/>
                  </a:ext>
                </a:extLst>
              </a:tr>
              <a:tr h="0">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11</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50000"/>
                        </a:lnSpc>
                        <a:spcAft>
                          <a:spcPts val="800"/>
                        </a:spcAft>
                      </a:pPr>
                      <a:r>
                        <a:rPr lang="en-IN" sz="1000">
                          <a:solidFill>
                            <a:schemeClr val="tx1">
                              <a:lumMod val="95000"/>
                              <a:lumOff val="5000"/>
                            </a:schemeClr>
                          </a:solidFill>
                          <a:effectLst/>
                          <a:latin typeface="Bookman Old Style" pitchFamily="18" charset="0"/>
                        </a:rPr>
                        <a:t>Serchhip</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1</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1</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1</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3973300532"/>
                  </a:ext>
                </a:extLst>
              </a:tr>
              <a:tr h="212130">
                <a:tc rowSpan="2">
                  <a:txBody>
                    <a:bodyPr/>
                    <a:lstStyle/>
                    <a:p>
                      <a:pPr algn="ctr">
                        <a:lnSpc>
                          <a:spcPct val="150000"/>
                        </a:lnSpc>
                        <a:spcAft>
                          <a:spcPts val="800"/>
                        </a:spcAft>
                      </a:pPr>
                      <a:r>
                        <a:rPr lang="en-IN" sz="1000" b="1" dirty="0">
                          <a:solidFill>
                            <a:schemeClr val="tx1">
                              <a:lumMod val="95000"/>
                              <a:lumOff val="5000"/>
                            </a:schemeClr>
                          </a:solidFill>
                          <a:effectLst/>
                          <a:latin typeface="Bookman Old Style" pitchFamily="18" charset="0"/>
                        </a:rPr>
                        <a:t>Sl. No.</a:t>
                      </a:r>
                      <a:endParaRPr lang="en-IN" sz="10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rowSpan="2">
                  <a:txBody>
                    <a:bodyPr/>
                    <a:lstStyle/>
                    <a:p>
                      <a:pPr algn="ctr">
                        <a:lnSpc>
                          <a:spcPct val="150000"/>
                        </a:lnSpc>
                        <a:spcAft>
                          <a:spcPts val="800"/>
                        </a:spcAft>
                      </a:pPr>
                      <a:r>
                        <a:rPr lang="en-IN" sz="1000" b="1" dirty="0">
                          <a:solidFill>
                            <a:schemeClr val="tx1">
                              <a:lumMod val="95000"/>
                              <a:lumOff val="5000"/>
                            </a:schemeClr>
                          </a:solidFill>
                          <a:effectLst/>
                          <a:latin typeface="Bookman Old Style" pitchFamily="18" charset="0"/>
                        </a:rPr>
                        <a:t>State</a:t>
                      </a:r>
                      <a:endParaRPr lang="en-IN" sz="10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3">
                  <a:txBody>
                    <a:bodyPr/>
                    <a:lstStyle/>
                    <a:p>
                      <a:pPr algn="ctr">
                        <a:lnSpc>
                          <a:spcPct val="150000"/>
                        </a:lnSpc>
                        <a:spcAft>
                          <a:spcPts val="800"/>
                        </a:spcAft>
                      </a:pPr>
                      <a:r>
                        <a:rPr lang="en-IN" sz="1000" b="1" dirty="0">
                          <a:solidFill>
                            <a:schemeClr val="tx1">
                              <a:lumMod val="95000"/>
                              <a:lumOff val="5000"/>
                            </a:schemeClr>
                          </a:solidFill>
                          <a:effectLst/>
                          <a:latin typeface="Bookman Old Style" pitchFamily="18" charset="0"/>
                        </a:rPr>
                        <a:t>No. of Financial Literacy Centres (FLCs)</a:t>
                      </a:r>
                      <a:endParaRPr lang="en-IN" sz="10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IN"/>
                    </a:p>
                  </a:txBody>
                  <a:tcPr/>
                </a:tc>
                <a:tc hMerge="1">
                  <a:txBody>
                    <a:bodyPr/>
                    <a:lstStyle/>
                    <a:p>
                      <a:endParaRPr lang="en-IN"/>
                    </a:p>
                  </a:txBody>
                  <a:tcPr/>
                </a:tc>
                <a:extLst>
                  <a:ext uri="{0D108BD9-81ED-4DB2-BD59-A6C34878D82A}">
                    <a16:rowId xmlns="" xmlns:a16="http://schemas.microsoft.com/office/drawing/2014/main" val="96221339"/>
                  </a:ext>
                </a:extLst>
              </a:tr>
              <a:tr h="212130">
                <a:tc vMerge="1">
                  <a:txBody>
                    <a:bodyPr/>
                    <a:lstStyle/>
                    <a:p>
                      <a:endParaRPr lang="en-IN"/>
                    </a:p>
                  </a:txBody>
                  <a:tcPr/>
                </a:tc>
                <a:tc vMerge="1">
                  <a:txBody>
                    <a:bodyPr/>
                    <a:lstStyle/>
                    <a:p>
                      <a:endParaRPr lang="en-IN"/>
                    </a:p>
                  </a:txBody>
                  <a:tcPr/>
                </a:tc>
                <a:tc>
                  <a:txBody>
                    <a:bodyPr/>
                    <a:lstStyle/>
                    <a:p>
                      <a:pPr algn="ctr">
                        <a:lnSpc>
                          <a:spcPct val="150000"/>
                        </a:lnSpc>
                        <a:spcAft>
                          <a:spcPts val="800"/>
                        </a:spcAft>
                      </a:pPr>
                      <a:r>
                        <a:rPr lang="en-IN" sz="1000" b="1" dirty="0">
                          <a:solidFill>
                            <a:schemeClr val="tx1">
                              <a:lumMod val="95000"/>
                              <a:lumOff val="5000"/>
                            </a:schemeClr>
                          </a:solidFill>
                          <a:effectLst/>
                          <a:latin typeface="Bookman Old Style" pitchFamily="18" charset="0"/>
                        </a:rPr>
                        <a:t>March 2019</a:t>
                      </a:r>
                      <a:endParaRPr lang="en-IN" sz="10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b="1" dirty="0">
                          <a:solidFill>
                            <a:schemeClr val="tx1">
                              <a:lumMod val="95000"/>
                              <a:lumOff val="5000"/>
                            </a:schemeClr>
                          </a:solidFill>
                          <a:effectLst/>
                          <a:latin typeface="Bookman Old Style" pitchFamily="18" charset="0"/>
                        </a:rPr>
                        <a:t>March 2020 </a:t>
                      </a:r>
                      <a:endParaRPr lang="en-IN" sz="10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b="1" dirty="0">
                          <a:solidFill>
                            <a:schemeClr val="tx1">
                              <a:lumMod val="95000"/>
                              <a:lumOff val="5000"/>
                            </a:schemeClr>
                          </a:solidFill>
                          <a:effectLst/>
                          <a:latin typeface="Bookman Old Style" pitchFamily="18" charset="0"/>
                        </a:rPr>
                        <a:t>March 2021</a:t>
                      </a:r>
                      <a:endParaRPr lang="en-IN" sz="10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258101295"/>
                  </a:ext>
                </a:extLst>
              </a:tr>
              <a:tr h="212130">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1.</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50000"/>
                        </a:lnSpc>
                        <a:spcAft>
                          <a:spcPts val="800"/>
                        </a:spcAft>
                      </a:pPr>
                      <a:r>
                        <a:rPr lang="en-IN" sz="1000">
                          <a:solidFill>
                            <a:schemeClr val="tx1">
                              <a:lumMod val="95000"/>
                              <a:lumOff val="5000"/>
                            </a:schemeClr>
                          </a:solidFill>
                          <a:effectLst/>
                          <a:latin typeface="Bookman Old Style" pitchFamily="18" charset="0"/>
                        </a:rPr>
                        <a:t>Mizoram</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8</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indent="457200" algn="just">
                        <a:lnSpc>
                          <a:spcPct val="150000"/>
                        </a:lnSpc>
                        <a:spcAft>
                          <a:spcPts val="800"/>
                        </a:spcAft>
                      </a:pPr>
                      <a:r>
                        <a:rPr lang="en-IN" sz="1000">
                          <a:solidFill>
                            <a:schemeClr val="tx1">
                              <a:lumMod val="95000"/>
                              <a:lumOff val="5000"/>
                            </a:schemeClr>
                          </a:solidFill>
                          <a:effectLst/>
                          <a:latin typeface="Bookman Old Style" pitchFamily="18" charset="0"/>
                        </a:rPr>
                        <a:t>11</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50000"/>
                        </a:lnSpc>
                        <a:spcAft>
                          <a:spcPts val="800"/>
                        </a:spcAft>
                      </a:pPr>
                      <a:r>
                        <a:rPr lang="en-IN" sz="1000" dirty="0">
                          <a:solidFill>
                            <a:schemeClr val="tx1">
                              <a:lumMod val="95000"/>
                              <a:lumOff val="5000"/>
                            </a:schemeClr>
                          </a:solidFill>
                          <a:effectLst/>
                          <a:latin typeface="Bookman Old Style" pitchFamily="18" charset="0"/>
                        </a:rPr>
                        <a:t>11</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4882" marR="648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190330587"/>
                  </a:ext>
                </a:extLst>
              </a:tr>
            </a:tbl>
          </a:graphicData>
        </a:graphic>
      </p:graphicFrame>
    </p:spTree>
    <p:extLst>
      <p:ext uri="{BB962C8B-B14F-4D97-AF65-F5344CB8AC3E}">
        <p14:creationId xmlns="" xmlns:p14="http://schemas.microsoft.com/office/powerpoint/2010/main" val="5730402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228600" y="257184"/>
            <a:ext cx="8229600" cy="3379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lvl="0" indent="-342900" algn="just">
              <a:lnSpc>
                <a:spcPct val="150000"/>
              </a:lnSpc>
              <a:spcAft>
                <a:spcPts val="800"/>
              </a:spcAft>
              <a:buFont typeface="+mj-lt"/>
              <a:buAutoNum type="romanLcPeriod" startAt="2"/>
            </a:pPr>
            <a:r>
              <a:rPr lang="en-US" sz="1200" dirty="0">
                <a:effectLst/>
                <a:latin typeface="Bookman Old Style" pitchFamily="18" charset="0"/>
                <a:ea typeface="Calibri" panose="020F0502020204030204" pitchFamily="34" charset="0"/>
                <a:cs typeface="Arial" panose="020B0604020202020204" pitchFamily="34" charset="0"/>
              </a:rPr>
              <a:t>Number of Financial Literacy Camps conducted by FLCs and Number of Beneficiaries</a:t>
            </a:r>
            <a:endParaRPr lang="en-IN" sz="1200" dirty="0">
              <a:effectLst/>
              <a:latin typeface="Bookman Old Style" pitchFamily="18" charset="0"/>
              <a:ea typeface="Calibri" panose="020F0502020204030204" pitchFamily="34" charset="0"/>
              <a:cs typeface="Times New Roman" panose="02020603050405020304" pitchFamily="18" charset="0"/>
            </a:endParaRPr>
          </a:p>
        </p:txBody>
      </p:sp>
      <p:graphicFrame>
        <p:nvGraphicFramePr>
          <p:cNvPr id="2" name="Table 1">
            <a:extLst>
              <a:ext uri="{FF2B5EF4-FFF2-40B4-BE49-F238E27FC236}">
                <a16:creationId xmlns="" xmlns:a16="http://schemas.microsoft.com/office/drawing/2014/main" id="{A6E6CE1B-FC32-4213-8F57-5E45D547BC93}"/>
              </a:ext>
            </a:extLst>
          </p:cNvPr>
          <p:cNvGraphicFramePr>
            <a:graphicFrameLocks noGrp="1"/>
          </p:cNvGraphicFramePr>
          <p:nvPr>
            <p:extLst>
              <p:ext uri="{D42A27DB-BD31-4B8C-83A1-F6EECF244321}">
                <p14:modId xmlns="" xmlns:p14="http://schemas.microsoft.com/office/powerpoint/2010/main" val="320727537"/>
              </p:ext>
            </p:extLst>
          </p:nvPr>
        </p:nvGraphicFramePr>
        <p:xfrm>
          <a:off x="714352" y="666750"/>
          <a:ext cx="8143929" cy="4276740"/>
        </p:xfrm>
        <a:graphic>
          <a:graphicData uri="http://schemas.openxmlformats.org/drawingml/2006/table">
            <a:tbl>
              <a:tblPr firstRow="1" firstCol="1" bandRow="1">
                <a:tableStyleId>{5C22544A-7EE6-4342-B048-85BDC9FD1C3A}</a:tableStyleId>
              </a:tblPr>
              <a:tblGrid>
                <a:gridCol w="571500">
                  <a:extLst>
                    <a:ext uri="{9D8B030D-6E8A-4147-A177-3AD203B41FA5}">
                      <a16:colId xmlns="" xmlns:a16="http://schemas.microsoft.com/office/drawing/2014/main" val="4083119003"/>
                    </a:ext>
                  </a:extLst>
                </a:gridCol>
                <a:gridCol w="1285884">
                  <a:extLst>
                    <a:ext uri="{9D8B030D-6E8A-4147-A177-3AD203B41FA5}">
                      <a16:colId xmlns="" xmlns:a16="http://schemas.microsoft.com/office/drawing/2014/main" val="2782640680"/>
                    </a:ext>
                  </a:extLst>
                </a:gridCol>
                <a:gridCol w="1000132">
                  <a:extLst>
                    <a:ext uri="{9D8B030D-6E8A-4147-A177-3AD203B41FA5}">
                      <a16:colId xmlns="" xmlns:a16="http://schemas.microsoft.com/office/drawing/2014/main" val="649021073"/>
                    </a:ext>
                  </a:extLst>
                </a:gridCol>
                <a:gridCol w="1071570"/>
                <a:gridCol w="1000132"/>
                <a:gridCol w="1000132">
                  <a:extLst>
                    <a:ext uri="{9D8B030D-6E8A-4147-A177-3AD203B41FA5}">
                      <a16:colId xmlns="" xmlns:a16="http://schemas.microsoft.com/office/drawing/2014/main" val="4100168806"/>
                    </a:ext>
                  </a:extLst>
                </a:gridCol>
                <a:gridCol w="1071570"/>
                <a:gridCol w="1143009"/>
              </a:tblGrid>
              <a:tr h="445722">
                <a:tc rowSpan="2">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Sl. No.</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rowSpan="2">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District</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3">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Number of Financial Literacy Camps conducted by FLCs  </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IN"/>
                    </a:p>
                  </a:txBody>
                  <a:tcPr/>
                </a:tc>
                <a:tc hMerge="1">
                  <a:txBody>
                    <a:bodyPr/>
                    <a:lstStyle/>
                    <a:p>
                      <a:endParaRPr lang="en-IN"/>
                    </a:p>
                  </a:txBody>
                  <a:tcPr/>
                </a:tc>
                <a:tc gridSpan="3">
                  <a:txBody>
                    <a:bodyPr/>
                    <a:lstStyle/>
                    <a:p>
                      <a:pPr algn="ctr"/>
                      <a:r>
                        <a:rPr lang="en-IN" sz="1000" dirty="0">
                          <a:solidFill>
                            <a:schemeClr val="tx1">
                              <a:lumMod val="95000"/>
                              <a:lumOff val="5000"/>
                            </a:schemeClr>
                          </a:solidFill>
                          <a:effectLst/>
                          <a:latin typeface="Bookman Old Style" pitchFamily="18" charset="0"/>
                        </a:rPr>
                        <a:t>Number of Beneficiaries</a:t>
                      </a:r>
                      <a:endParaRPr lang="en-IN" sz="1000" dirty="0">
                        <a:solidFill>
                          <a:schemeClr val="tx1">
                            <a:lumMod val="95000"/>
                            <a:lumOff val="5000"/>
                          </a:schemeClr>
                        </a:solidFill>
                        <a:latin typeface="Bookman Old Style" pitchFamily="18" charset="0"/>
                      </a:endParaRPr>
                    </a:p>
                  </a:txBody>
                  <a:tcPr marL="47058" marR="470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IN"/>
                    </a:p>
                  </a:txBody>
                  <a:tcPr/>
                </a:tc>
                <a:tc hMerge="1">
                  <a:txBody>
                    <a:bodyPr/>
                    <a:lstStyle/>
                    <a:p>
                      <a:endParaRPr lang="en-IN"/>
                    </a:p>
                  </a:txBody>
                  <a:tcPr/>
                </a:tc>
                <a:extLst>
                  <a:ext uri="{0D108BD9-81ED-4DB2-BD59-A6C34878D82A}">
                    <a16:rowId xmlns="" xmlns:a16="http://schemas.microsoft.com/office/drawing/2014/main" val="1720860268"/>
                  </a:ext>
                </a:extLst>
              </a:tr>
              <a:tr h="304792">
                <a:tc vMerge="1">
                  <a:txBody>
                    <a:bodyPr/>
                    <a:lstStyle/>
                    <a:p>
                      <a:endParaRPr lang="en-IN"/>
                    </a:p>
                  </a:txBody>
                  <a:tcPr/>
                </a:tc>
                <a:tc vMerge="1">
                  <a:txBody>
                    <a:bodyPr/>
                    <a:lstStyle/>
                    <a:p>
                      <a:endParaRPr lang="en-IN"/>
                    </a:p>
                  </a:txBody>
                  <a:tcPr/>
                </a:tc>
                <a:tc>
                  <a:txBody>
                    <a:bodyPr/>
                    <a:lstStyle/>
                    <a:p>
                      <a:pPr algn="ctr">
                        <a:lnSpc>
                          <a:spcPct val="150000"/>
                        </a:lnSpc>
                        <a:spcAft>
                          <a:spcPts val="800"/>
                        </a:spcAft>
                      </a:pPr>
                      <a:r>
                        <a:rPr lang="en-IN" sz="1000" b="1" dirty="0">
                          <a:solidFill>
                            <a:schemeClr val="tx1">
                              <a:lumMod val="95000"/>
                              <a:lumOff val="5000"/>
                            </a:schemeClr>
                          </a:solidFill>
                          <a:effectLst/>
                          <a:latin typeface="Bookman Old Style" pitchFamily="18" charset="0"/>
                        </a:rPr>
                        <a:t>March 2019</a:t>
                      </a:r>
                      <a:endParaRPr lang="en-IN" sz="10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b="1" dirty="0">
                          <a:solidFill>
                            <a:schemeClr val="tx1">
                              <a:lumMod val="95000"/>
                              <a:lumOff val="5000"/>
                            </a:schemeClr>
                          </a:solidFill>
                          <a:effectLst/>
                          <a:latin typeface="Bookman Old Style" pitchFamily="18" charset="0"/>
                        </a:rPr>
                        <a:t>March 2020 </a:t>
                      </a:r>
                      <a:endParaRPr lang="en-IN" sz="10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b="1" dirty="0">
                          <a:solidFill>
                            <a:schemeClr val="tx1">
                              <a:lumMod val="95000"/>
                              <a:lumOff val="5000"/>
                            </a:schemeClr>
                          </a:solidFill>
                          <a:effectLst/>
                          <a:latin typeface="Bookman Old Style" pitchFamily="18" charset="0"/>
                        </a:rPr>
                        <a:t>March 2021</a:t>
                      </a:r>
                      <a:endParaRPr lang="en-IN" sz="10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b="1" dirty="0">
                          <a:solidFill>
                            <a:schemeClr val="tx1">
                              <a:lumMod val="95000"/>
                              <a:lumOff val="5000"/>
                            </a:schemeClr>
                          </a:solidFill>
                          <a:effectLst/>
                          <a:latin typeface="Bookman Old Style" pitchFamily="18" charset="0"/>
                        </a:rPr>
                        <a:t>March 2019</a:t>
                      </a:r>
                      <a:endParaRPr lang="en-IN" sz="10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b="1" dirty="0">
                          <a:solidFill>
                            <a:schemeClr val="tx1">
                              <a:lumMod val="95000"/>
                              <a:lumOff val="5000"/>
                            </a:schemeClr>
                          </a:solidFill>
                          <a:effectLst/>
                          <a:latin typeface="Bookman Old Style" pitchFamily="18" charset="0"/>
                        </a:rPr>
                        <a:t>March 2020 </a:t>
                      </a:r>
                      <a:endParaRPr lang="en-IN" sz="10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b="1" dirty="0">
                          <a:solidFill>
                            <a:schemeClr val="tx1">
                              <a:lumMod val="95000"/>
                              <a:lumOff val="5000"/>
                            </a:schemeClr>
                          </a:solidFill>
                          <a:effectLst/>
                          <a:latin typeface="Bookman Old Style" pitchFamily="18" charset="0"/>
                        </a:rPr>
                        <a:t>March 2021</a:t>
                      </a:r>
                      <a:endParaRPr lang="en-IN" sz="10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661385719"/>
                  </a:ext>
                </a:extLst>
              </a:tr>
              <a:tr h="204159">
                <a:tc>
                  <a:txBody>
                    <a:bodyPr/>
                    <a:lstStyle/>
                    <a:p>
                      <a:pPr algn="ctr">
                        <a:lnSpc>
                          <a:spcPct val="150000"/>
                        </a:lnSpc>
                        <a:spcAft>
                          <a:spcPts val="800"/>
                        </a:spcAft>
                      </a:pPr>
                      <a:r>
                        <a:rPr lang="en-IN" sz="1000">
                          <a:solidFill>
                            <a:schemeClr val="tx1">
                              <a:lumMod val="95000"/>
                              <a:lumOff val="5000"/>
                            </a:schemeClr>
                          </a:solidFill>
                          <a:effectLst/>
                          <a:latin typeface="Bookman Old Style" pitchFamily="18" charset="0"/>
                        </a:rPr>
                        <a:t>1.</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50000"/>
                        </a:lnSpc>
                        <a:spcAft>
                          <a:spcPts val="800"/>
                        </a:spcAft>
                      </a:pPr>
                      <a:r>
                        <a:rPr lang="en-IN" sz="1000" dirty="0" err="1">
                          <a:solidFill>
                            <a:schemeClr val="tx1">
                              <a:lumMod val="95000"/>
                              <a:lumOff val="5000"/>
                            </a:schemeClr>
                          </a:solidFill>
                          <a:effectLst/>
                          <a:latin typeface="Bookman Old Style" pitchFamily="18" charset="0"/>
                        </a:rPr>
                        <a:t>Aizawl</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9</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a:solidFill>
                            <a:schemeClr val="tx1">
                              <a:lumMod val="95000"/>
                              <a:lumOff val="5000"/>
                            </a:schemeClr>
                          </a:solidFill>
                          <a:effectLst/>
                          <a:latin typeface="Bookman Old Style" pitchFamily="18" charset="0"/>
                        </a:rPr>
                        <a:t>15</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a:solidFill>
                            <a:schemeClr val="tx1">
                              <a:lumMod val="95000"/>
                              <a:lumOff val="5000"/>
                            </a:schemeClr>
                          </a:solidFill>
                          <a:effectLst/>
                          <a:latin typeface="Bookman Old Style" pitchFamily="18" charset="0"/>
                        </a:rPr>
                        <a:t>12</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601</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a:solidFill>
                            <a:schemeClr val="tx1">
                              <a:lumMod val="95000"/>
                              <a:lumOff val="5000"/>
                            </a:schemeClr>
                          </a:solidFill>
                          <a:effectLst/>
                          <a:latin typeface="Bookman Old Style" pitchFamily="18" charset="0"/>
                        </a:rPr>
                        <a:t>1085</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a:solidFill>
                            <a:schemeClr val="tx1">
                              <a:lumMod val="95000"/>
                              <a:lumOff val="5000"/>
                            </a:schemeClr>
                          </a:solidFill>
                          <a:effectLst/>
                          <a:latin typeface="Bookman Old Style" pitchFamily="18" charset="0"/>
                        </a:rPr>
                        <a:t>530</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2678662166"/>
                  </a:ext>
                </a:extLst>
              </a:tr>
              <a:tr h="204159">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2.</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50000"/>
                        </a:lnSpc>
                        <a:spcAft>
                          <a:spcPts val="800"/>
                        </a:spcAft>
                      </a:pPr>
                      <a:r>
                        <a:rPr lang="en-IN" sz="1000" dirty="0" err="1">
                          <a:solidFill>
                            <a:schemeClr val="tx1">
                              <a:lumMod val="95000"/>
                              <a:lumOff val="5000"/>
                            </a:schemeClr>
                          </a:solidFill>
                          <a:effectLst/>
                          <a:latin typeface="Bookman Old Style" pitchFamily="18" charset="0"/>
                        </a:rPr>
                        <a:t>Champhai</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1</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a:solidFill>
                            <a:schemeClr val="tx1">
                              <a:lumMod val="95000"/>
                              <a:lumOff val="5000"/>
                            </a:schemeClr>
                          </a:solidFill>
                          <a:effectLst/>
                          <a:latin typeface="Bookman Old Style" pitchFamily="18" charset="0"/>
                        </a:rPr>
                        <a:t>4</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a:solidFill>
                            <a:schemeClr val="tx1">
                              <a:lumMod val="95000"/>
                              <a:lumOff val="5000"/>
                            </a:schemeClr>
                          </a:solidFill>
                          <a:effectLst/>
                          <a:latin typeface="Bookman Old Style" pitchFamily="18" charset="0"/>
                        </a:rPr>
                        <a:t>6</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a:solidFill>
                            <a:schemeClr val="tx1">
                              <a:lumMod val="95000"/>
                              <a:lumOff val="5000"/>
                            </a:schemeClr>
                          </a:solidFill>
                          <a:effectLst/>
                          <a:latin typeface="Bookman Old Style" pitchFamily="18" charset="0"/>
                        </a:rPr>
                        <a:t>43</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a:solidFill>
                            <a:schemeClr val="tx1">
                              <a:lumMod val="95000"/>
                              <a:lumOff val="5000"/>
                            </a:schemeClr>
                          </a:solidFill>
                          <a:effectLst/>
                          <a:latin typeface="Bookman Old Style" pitchFamily="18" charset="0"/>
                        </a:rPr>
                        <a:t>108</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a:solidFill>
                            <a:schemeClr val="tx1">
                              <a:lumMod val="95000"/>
                              <a:lumOff val="5000"/>
                            </a:schemeClr>
                          </a:solidFill>
                          <a:effectLst/>
                          <a:latin typeface="Bookman Old Style" pitchFamily="18" charset="0"/>
                        </a:rPr>
                        <a:t>222</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2169785310"/>
                  </a:ext>
                </a:extLst>
              </a:tr>
              <a:tr h="204159">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3.</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50000"/>
                        </a:lnSpc>
                        <a:spcAft>
                          <a:spcPts val="800"/>
                        </a:spcAft>
                      </a:pPr>
                      <a:r>
                        <a:rPr lang="en-IN" sz="1000" dirty="0" err="1">
                          <a:solidFill>
                            <a:schemeClr val="tx1">
                              <a:lumMod val="95000"/>
                              <a:lumOff val="5000"/>
                            </a:schemeClr>
                          </a:solidFill>
                          <a:effectLst/>
                          <a:latin typeface="Bookman Old Style" pitchFamily="18" charset="0"/>
                        </a:rPr>
                        <a:t>Hnahthial</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a:solidFill>
                            <a:schemeClr val="tx1">
                              <a:lumMod val="95000"/>
                              <a:lumOff val="5000"/>
                            </a:schemeClr>
                          </a:solidFill>
                          <a:effectLst/>
                          <a:latin typeface="Bookman Old Style" pitchFamily="18" charset="0"/>
                        </a:rPr>
                        <a:t>1</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4</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45</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a:solidFill>
                            <a:schemeClr val="tx1">
                              <a:lumMod val="95000"/>
                              <a:lumOff val="5000"/>
                            </a:schemeClr>
                          </a:solidFill>
                          <a:effectLst/>
                          <a:latin typeface="Bookman Old Style" pitchFamily="18" charset="0"/>
                        </a:rPr>
                        <a:t>54</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3925956134"/>
                  </a:ext>
                </a:extLst>
              </a:tr>
              <a:tr h="204159">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4.</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50000"/>
                        </a:lnSpc>
                        <a:spcAft>
                          <a:spcPts val="800"/>
                        </a:spcAft>
                      </a:pPr>
                      <a:r>
                        <a:rPr lang="en-IN" sz="1000" dirty="0" err="1">
                          <a:solidFill>
                            <a:schemeClr val="tx1">
                              <a:lumMod val="95000"/>
                              <a:lumOff val="5000"/>
                            </a:schemeClr>
                          </a:solidFill>
                          <a:effectLst/>
                          <a:latin typeface="Bookman Old Style" pitchFamily="18" charset="0"/>
                        </a:rPr>
                        <a:t>Khawzawl</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a:solidFill>
                            <a:schemeClr val="tx1">
                              <a:lumMod val="95000"/>
                              <a:lumOff val="5000"/>
                            </a:schemeClr>
                          </a:solidFill>
                          <a:effectLst/>
                          <a:latin typeface="Bookman Old Style" pitchFamily="18" charset="0"/>
                        </a:rPr>
                        <a:t>-</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0</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a:solidFill>
                            <a:schemeClr val="tx1">
                              <a:lumMod val="95000"/>
                              <a:lumOff val="5000"/>
                            </a:schemeClr>
                          </a:solidFill>
                          <a:effectLst/>
                          <a:latin typeface="Bookman Old Style" pitchFamily="18" charset="0"/>
                        </a:rPr>
                        <a:t>0</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a:solidFill>
                            <a:schemeClr val="tx1">
                              <a:lumMod val="95000"/>
                              <a:lumOff val="5000"/>
                            </a:schemeClr>
                          </a:solidFill>
                          <a:effectLst/>
                          <a:latin typeface="Bookman Old Style" pitchFamily="18" charset="0"/>
                        </a:rPr>
                        <a:t>-</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a:solidFill>
                            <a:schemeClr val="tx1">
                              <a:lumMod val="95000"/>
                              <a:lumOff val="5000"/>
                            </a:schemeClr>
                          </a:solidFill>
                          <a:effectLst/>
                          <a:latin typeface="Bookman Old Style" pitchFamily="18" charset="0"/>
                        </a:rPr>
                        <a:t>0</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a:solidFill>
                            <a:schemeClr val="tx1">
                              <a:lumMod val="95000"/>
                              <a:lumOff val="5000"/>
                            </a:schemeClr>
                          </a:solidFill>
                          <a:effectLst/>
                          <a:latin typeface="Bookman Old Style" pitchFamily="18" charset="0"/>
                        </a:rPr>
                        <a:t>0</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3150194426"/>
                  </a:ext>
                </a:extLst>
              </a:tr>
              <a:tr h="204159">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5.</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50000"/>
                        </a:lnSpc>
                        <a:spcAft>
                          <a:spcPts val="800"/>
                        </a:spcAft>
                      </a:pPr>
                      <a:r>
                        <a:rPr lang="en-IN" sz="1000" dirty="0" err="1">
                          <a:solidFill>
                            <a:schemeClr val="tx1">
                              <a:lumMod val="95000"/>
                              <a:lumOff val="5000"/>
                            </a:schemeClr>
                          </a:solidFill>
                          <a:effectLst/>
                          <a:latin typeface="Bookman Old Style" pitchFamily="18" charset="0"/>
                        </a:rPr>
                        <a:t>Kolasib</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5</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2</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11</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a:solidFill>
                            <a:schemeClr val="tx1">
                              <a:lumMod val="95000"/>
                              <a:lumOff val="5000"/>
                            </a:schemeClr>
                          </a:solidFill>
                          <a:effectLst/>
                          <a:latin typeface="Bookman Old Style" pitchFamily="18" charset="0"/>
                        </a:rPr>
                        <a:t>142</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a:solidFill>
                            <a:schemeClr val="tx1">
                              <a:lumMod val="95000"/>
                              <a:lumOff val="5000"/>
                            </a:schemeClr>
                          </a:solidFill>
                          <a:effectLst/>
                          <a:latin typeface="Bookman Old Style" pitchFamily="18" charset="0"/>
                        </a:rPr>
                        <a:t>32</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a:solidFill>
                            <a:schemeClr val="tx1">
                              <a:lumMod val="95000"/>
                              <a:lumOff val="5000"/>
                            </a:schemeClr>
                          </a:solidFill>
                          <a:effectLst/>
                          <a:latin typeface="Bookman Old Style" pitchFamily="18" charset="0"/>
                        </a:rPr>
                        <a:t>256</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250710197"/>
                  </a:ext>
                </a:extLst>
              </a:tr>
              <a:tr h="204159">
                <a:tc>
                  <a:txBody>
                    <a:bodyPr/>
                    <a:lstStyle/>
                    <a:p>
                      <a:pPr algn="ctr">
                        <a:lnSpc>
                          <a:spcPct val="150000"/>
                        </a:lnSpc>
                        <a:spcAft>
                          <a:spcPts val="800"/>
                        </a:spcAft>
                      </a:pPr>
                      <a:r>
                        <a:rPr lang="en-IN" sz="1000">
                          <a:solidFill>
                            <a:schemeClr val="tx1">
                              <a:lumMod val="95000"/>
                              <a:lumOff val="5000"/>
                            </a:schemeClr>
                          </a:solidFill>
                          <a:effectLst/>
                          <a:latin typeface="Bookman Old Style" pitchFamily="18" charset="0"/>
                        </a:rPr>
                        <a:t>6.</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50000"/>
                        </a:lnSpc>
                        <a:spcAft>
                          <a:spcPts val="800"/>
                        </a:spcAft>
                      </a:pPr>
                      <a:r>
                        <a:rPr lang="en-IN" sz="1000" dirty="0" err="1">
                          <a:solidFill>
                            <a:schemeClr val="tx1">
                              <a:lumMod val="95000"/>
                              <a:lumOff val="5000"/>
                            </a:schemeClr>
                          </a:solidFill>
                          <a:effectLst/>
                          <a:latin typeface="Bookman Old Style" pitchFamily="18" charset="0"/>
                        </a:rPr>
                        <a:t>Lawngtlai</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1</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a:solidFill>
                            <a:schemeClr val="tx1">
                              <a:lumMod val="95000"/>
                              <a:lumOff val="5000"/>
                            </a:schemeClr>
                          </a:solidFill>
                          <a:effectLst/>
                          <a:latin typeface="Bookman Old Style" pitchFamily="18" charset="0"/>
                        </a:rPr>
                        <a:t>0</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7</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a:solidFill>
                            <a:schemeClr val="tx1">
                              <a:lumMod val="95000"/>
                              <a:lumOff val="5000"/>
                            </a:schemeClr>
                          </a:solidFill>
                          <a:effectLst/>
                          <a:latin typeface="Bookman Old Style" pitchFamily="18" charset="0"/>
                        </a:rPr>
                        <a:t>15</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a:solidFill>
                            <a:schemeClr val="tx1">
                              <a:lumMod val="95000"/>
                              <a:lumOff val="5000"/>
                            </a:schemeClr>
                          </a:solidFill>
                          <a:effectLst/>
                          <a:latin typeface="Bookman Old Style" pitchFamily="18" charset="0"/>
                        </a:rPr>
                        <a:t>0</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a:solidFill>
                            <a:schemeClr val="tx1">
                              <a:lumMod val="95000"/>
                              <a:lumOff val="5000"/>
                            </a:schemeClr>
                          </a:solidFill>
                          <a:effectLst/>
                          <a:latin typeface="Bookman Old Style" pitchFamily="18" charset="0"/>
                        </a:rPr>
                        <a:t>22</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330986617"/>
                  </a:ext>
                </a:extLst>
              </a:tr>
              <a:tr h="204159">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7.</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50000"/>
                        </a:lnSpc>
                        <a:spcAft>
                          <a:spcPts val="800"/>
                        </a:spcAft>
                      </a:pPr>
                      <a:r>
                        <a:rPr lang="en-IN" sz="1000">
                          <a:solidFill>
                            <a:schemeClr val="tx1">
                              <a:lumMod val="95000"/>
                              <a:lumOff val="5000"/>
                            </a:schemeClr>
                          </a:solidFill>
                          <a:effectLst/>
                          <a:latin typeface="Bookman Old Style" pitchFamily="18" charset="0"/>
                        </a:rPr>
                        <a:t>Lunglei</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1</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a:solidFill>
                            <a:schemeClr val="tx1">
                              <a:lumMod val="95000"/>
                              <a:lumOff val="5000"/>
                            </a:schemeClr>
                          </a:solidFill>
                          <a:effectLst/>
                          <a:latin typeface="Bookman Old Style" pitchFamily="18" charset="0"/>
                        </a:rPr>
                        <a:t>8</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13</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a:solidFill>
                            <a:schemeClr val="tx1">
                              <a:lumMod val="95000"/>
                              <a:lumOff val="5000"/>
                            </a:schemeClr>
                          </a:solidFill>
                          <a:effectLst/>
                          <a:latin typeface="Bookman Old Style" pitchFamily="18" charset="0"/>
                        </a:rPr>
                        <a:t>14</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a:solidFill>
                            <a:schemeClr val="tx1">
                              <a:lumMod val="95000"/>
                              <a:lumOff val="5000"/>
                            </a:schemeClr>
                          </a:solidFill>
                          <a:effectLst/>
                          <a:latin typeface="Bookman Old Style" pitchFamily="18" charset="0"/>
                        </a:rPr>
                        <a:t>484</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a:solidFill>
                            <a:schemeClr val="tx1">
                              <a:lumMod val="95000"/>
                              <a:lumOff val="5000"/>
                            </a:schemeClr>
                          </a:solidFill>
                          <a:effectLst/>
                          <a:latin typeface="Bookman Old Style" pitchFamily="18" charset="0"/>
                        </a:rPr>
                        <a:t>274</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3270236411"/>
                  </a:ext>
                </a:extLst>
              </a:tr>
              <a:tr h="204159">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8.</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50000"/>
                        </a:lnSpc>
                        <a:spcAft>
                          <a:spcPts val="800"/>
                        </a:spcAft>
                      </a:pPr>
                      <a:r>
                        <a:rPr lang="en-IN" sz="1000">
                          <a:solidFill>
                            <a:schemeClr val="tx1">
                              <a:lumMod val="95000"/>
                              <a:lumOff val="5000"/>
                            </a:schemeClr>
                          </a:solidFill>
                          <a:effectLst/>
                          <a:latin typeface="Bookman Old Style" pitchFamily="18" charset="0"/>
                        </a:rPr>
                        <a:t>Mamit</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22</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1</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6</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1802</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a:solidFill>
                            <a:schemeClr val="tx1">
                              <a:lumMod val="95000"/>
                              <a:lumOff val="5000"/>
                            </a:schemeClr>
                          </a:solidFill>
                          <a:effectLst/>
                          <a:latin typeface="Bookman Old Style" pitchFamily="18" charset="0"/>
                        </a:rPr>
                        <a:t>59</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a:solidFill>
                            <a:schemeClr val="tx1">
                              <a:lumMod val="95000"/>
                              <a:lumOff val="5000"/>
                            </a:schemeClr>
                          </a:solidFill>
                          <a:effectLst/>
                          <a:latin typeface="Bookman Old Style" pitchFamily="18" charset="0"/>
                        </a:rPr>
                        <a:t>202</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3276523725"/>
                  </a:ext>
                </a:extLst>
              </a:tr>
              <a:tr h="204159">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9.</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50000"/>
                        </a:lnSpc>
                        <a:spcAft>
                          <a:spcPts val="800"/>
                        </a:spcAft>
                      </a:pPr>
                      <a:r>
                        <a:rPr lang="en-IN" sz="1000">
                          <a:solidFill>
                            <a:schemeClr val="tx1">
                              <a:lumMod val="95000"/>
                              <a:lumOff val="5000"/>
                            </a:schemeClr>
                          </a:solidFill>
                          <a:effectLst/>
                          <a:latin typeface="Bookman Old Style" pitchFamily="18" charset="0"/>
                        </a:rPr>
                        <a:t>Saiha</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1</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a:solidFill>
                            <a:schemeClr val="tx1">
                              <a:lumMod val="95000"/>
                              <a:lumOff val="5000"/>
                            </a:schemeClr>
                          </a:solidFill>
                          <a:effectLst/>
                          <a:latin typeface="Bookman Old Style" pitchFamily="18" charset="0"/>
                        </a:rPr>
                        <a:t>0</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a:solidFill>
                            <a:schemeClr val="tx1">
                              <a:lumMod val="95000"/>
                              <a:lumOff val="5000"/>
                            </a:schemeClr>
                          </a:solidFill>
                          <a:effectLst/>
                          <a:latin typeface="Bookman Old Style" pitchFamily="18" charset="0"/>
                        </a:rPr>
                        <a:t>0</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35</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a:solidFill>
                            <a:schemeClr val="tx1">
                              <a:lumMod val="95000"/>
                              <a:lumOff val="5000"/>
                            </a:schemeClr>
                          </a:solidFill>
                          <a:effectLst/>
                          <a:latin typeface="Bookman Old Style" pitchFamily="18" charset="0"/>
                        </a:rPr>
                        <a:t>0</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a:solidFill>
                            <a:schemeClr val="tx1">
                              <a:lumMod val="95000"/>
                              <a:lumOff val="5000"/>
                            </a:schemeClr>
                          </a:solidFill>
                          <a:effectLst/>
                          <a:latin typeface="Bookman Old Style" pitchFamily="18" charset="0"/>
                        </a:rPr>
                        <a:t>0</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2784856038"/>
                  </a:ext>
                </a:extLst>
              </a:tr>
              <a:tr h="204159">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10</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50000"/>
                        </a:lnSpc>
                        <a:spcAft>
                          <a:spcPts val="800"/>
                        </a:spcAft>
                      </a:pPr>
                      <a:r>
                        <a:rPr lang="en-IN" sz="1000">
                          <a:solidFill>
                            <a:schemeClr val="tx1">
                              <a:lumMod val="95000"/>
                              <a:lumOff val="5000"/>
                            </a:schemeClr>
                          </a:solidFill>
                          <a:effectLst/>
                          <a:latin typeface="Bookman Old Style" pitchFamily="18" charset="0"/>
                        </a:rPr>
                        <a:t>Saitual</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1</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a:solidFill>
                            <a:schemeClr val="tx1">
                              <a:lumMod val="95000"/>
                              <a:lumOff val="5000"/>
                            </a:schemeClr>
                          </a:solidFill>
                          <a:effectLst/>
                          <a:latin typeface="Bookman Old Style" pitchFamily="18" charset="0"/>
                        </a:rPr>
                        <a:t>8</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45</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a:solidFill>
                            <a:schemeClr val="tx1">
                              <a:lumMod val="95000"/>
                              <a:lumOff val="5000"/>
                            </a:schemeClr>
                          </a:solidFill>
                          <a:effectLst/>
                          <a:latin typeface="Bookman Old Style" pitchFamily="18" charset="0"/>
                        </a:rPr>
                        <a:t>326</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184087602"/>
                  </a:ext>
                </a:extLst>
              </a:tr>
              <a:tr h="204159">
                <a:tc>
                  <a:txBody>
                    <a:bodyPr/>
                    <a:lstStyle/>
                    <a:p>
                      <a:pPr algn="ctr">
                        <a:lnSpc>
                          <a:spcPct val="150000"/>
                        </a:lnSpc>
                        <a:spcAft>
                          <a:spcPts val="800"/>
                        </a:spcAft>
                      </a:pPr>
                      <a:r>
                        <a:rPr lang="en-IN" sz="1000">
                          <a:solidFill>
                            <a:schemeClr val="tx1">
                              <a:lumMod val="95000"/>
                              <a:lumOff val="5000"/>
                            </a:schemeClr>
                          </a:solidFill>
                          <a:effectLst/>
                          <a:latin typeface="Bookman Old Style" pitchFamily="18" charset="0"/>
                        </a:rPr>
                        <a:t>11</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50000"/>
                        </a:lnSpc>
                        <a:spcAft>
                          <a:spcPts val="800"/>
                        </a:spcAft>
                      </a:pPr>
                      <a:r>
                        <a:rPr lang="en-IN" sz="1000">
                          <a:solidFill>
                            <a:schemeClr val="tx1">
                              <a:lumMod val="95000"/>
                              <a:lumOff val="5000"/>
                            </a:schemeClr>
                          </a:solidFill>
                          <a:effectLst/>
                          <a:latin typeface="Bookman Old Style" pitchFamily="18" charset="0"/>
                        </a:rPr>
                        <a:t>Serchhip</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a:solidFill>
                            <a:schemeClr val="tx1">
                              <a:lumMod val="95000"/>
                              <a:lumOff val="5000"/>
                            </a:schemeClr>
                          </a:solidFill>
                          <a:effectLst/>
                          <a:latin typeface="Bookman Old Style" pitchFamily="18" charset="0"/>
                        </a:rPr>
                        <a:t>12</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12</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a:solidFill>
                            <a:schemeClr val="tx1">
                              <a:lumMod val="95000"/>
                              <a:lumOff val="5000"/>
                            </a:schemeClr>
                          </a:solidFill>
                          <a:effectLst/>
                          <a:latin typeface="Bookman Old Style" pitchFamily="18" charset="0"/>
                        </a:rPr>
                        <a:t>8</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a:solidFill>
                            <a:schemeClr val="tx1">
                              <a:lumMod val="95000"/>
                              <a:lumOff val="5000"/>
                            </a:schemeClr>
                          </a:solidFill>
                          <a:effectLst/>
                          <a:latin typeface="Bookman Old Style" pitchFamily="18" charset="0"/>
                        </a:rPr>
                        <a:t>707</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756</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256</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892813538"/>
                  </a:ext>
                </a:extLst>
              </a:tr>
              <a:tr h="431792">
                <a:tc rowSpan="2">
                  <a:txBody>
                    <a:bodyPr/>
                    <a:lstStyle/>
                    <a:p>
                      <a:pPr algn="ctr">
                        <a:lnSpc>
                          <a:spcPct val="150000"/>
                        </a:lnSpc>
                        <a:spcAft>
                          <a:spcPts val="800"/>
                        </a:spcAft>
                      </a:pPr>
                      <a:r>
                        <a:rPr lang="en-IN" sz="1000" b="1" dirty="0">
                          <a:solidFill>
                            <a:schemeClr val="tx1">
                              <a:lumMod val="95000"/>
                              <a:lumOff val="5000"/>
                            </a:schemeClr>
                          </a:solidFill>
                          <a:effectLst/>
                          <a:latin typeface="Bookman Old Style" pitchFamily="18" charset="0"/>
                        </a:rPr>
                        <a:t>Sl. No.</a:t>
                      </a:r>
                      <a:endParaRPr lang="en-IN" sz="10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rowSpan="2">
                  <a:txBody>
                    <a:bodyPr/>
                    <a:lstStyle/>
                    <a:p>
                      <a:pPr algn="ctr">
                        <a:lnSpc>
                          <a:spcPct val="150000"/>
                        </a:lnSpc>
                        <a:spcAft>
                          <a:spcPts val="800"/>
                        </a:spcAft>
                      </a:pPr>
                      <a:r>
                        <a:rPr lang="en-IN" sz="1000" b="1" dirty="0">
                          <a:solidFill>
                            <a:schemeClr val="tx1">
                              <a:lumMod val="95000"/>
                              <a:lumOff val="5000"/>
                            </a:schemeClr>
                          </a:solidFill>
                          <a:effectLst/>
                          <a:latin typeface="Bookman Old Style" pitchFamily="18" charset="0"/>
                        </a:rPr>
                        <a:t>State</a:t>
                      </a:r>
                      <a:endParaRPr lang="en-IN" sz="10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3">
                  <a:txBody>
                    <a:bodyPr/>
                    <a:lstStyle/>
                    <a:p>
                      <a:pPr algn="ctr">
                        <a:lnSpc>
                          <a:spcPct val="150000"/>
                        </a:lnSpc>
                        <a:spcAft>
                          <a:spcPts val="800"/>
                        </a:spcAft>
                      </a:pPr>
                      <a:r>
                        <a:rPr lang="en-IN" sz="1000" b="1" dirty="0">
                          <a:solidFill>
                            <a:schemeClr val="tx1">
                              <a:lumMod val="95000"/>
                              <a:lumOff val="5000"/>
                            </a:schemeClr>
                          </a:solidFill>
                          <a:effectLst/>
                          <a:latin typeface="Bookman Old Style" pitchFamily="18" charset="0"/>
                        </a:rPr>
                        <a:t>Number of Financial Literacy Camps conducted by FLCs </a:t>
                      </a:r>
                      <a:endParaRPr lang="en-IN" sz="10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IN"/>
                    </a:p>
                  </a:txBody>
                  <a:tcPr/>
                </a:tc>
                <a:tc hMerge="1">
                  <a:txBody>
                    <a:bodyPr/>
                    <a:lstStyle/>
                    <a:p>
                      <a:endParaRPr lang="en-IN"/>
                    </a:p>
                  </a:txBody>
                  <a:tcPr/>
                </a:tc>
                <a:tc gridSpan="3">
                  <a:txBody>
                    <a:bodyPr/>
                    <a:lstStyle/>
                    <a:p>
                      <a:pPr algn="ctr"/>
                      <a:r>
                        <a:rPr lang="en-IN" sz="1000" b="1" dirty="0">
                          <a:solidFill>
                            <a:schemeClr val="tx1">
                              <a:lumMod val="95000"/>
                              <a:lumOff val="5000"/>
                            </a:schemeClr>
                          </a:solidFill>
                          <a:effectLst/>
                          <a:latin typeface="Bookman Old Style" pitchFamily="18" charset="0"/>
                        </a:rPr>
                        <a:t>Number of Beneficiaries</a:t>
                      </a:r>
                      <a:endParaRPr lang="en-IN" sz="1000" b="1" dirty="0">
                        <a:solidFill>
                          <a:schemeClr val="tx1">
                            <a:lumMod val="95000"/>
                            <a:lumOff val="5000"/>
                          </a:schemeClr>
                        </a:solidFill>
                        <a:latin typeface="Bookman Old Style" pitchFamily="18" charset="0"/>
                      </a:endParaRPr>
                    </a:p>
                  </a:txBody>
                  <a:tcPr marL="47058" marR="470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IN"/>
                    </a:p>
                  </a:txBody>
                  <a:tcPr/>
                </a:tc>
                <a:tc hMerge="1">
                  <a:txBody>
                    <a:bodyPr/>
                    <a:lstStyle/>
                    <a:p>
                      <a:endParaRPr lang="en-IN"/>
                    </a:p>
                  </a:txBody>
                  <a:tcPr/>
                </a:tc>
                <a:extLst>
                  <a:ext uri="{0D108BD9-81ED-4DB2-BD59-A6C34878D82A}">
                    <a16:rowId xmlns="" xmlns:a16="http://schemas.microsoft.com/office/drawing/2014/main" val="1595823752"/>
                  </a:ext>
                </a:extLst>
              </a:tr>
              <a:tr h="314348">
                <a:tc vMerge="1">
                  <a:txBody>
                    <a:bodyPr/>
                    <a:lstStyle/>
                    <a:p>
                      <a:endParaRPr lang="en-IN"/>
                    </a:p>
                  </a:txBody>
                  <a:tcPr/>
                </a:tc>
                <a:tc vMerge="1">
                  <a:txBody>
                    <a:bodyPr/>
                    <a:lstStyle/>
                    <a:p>
                      <a:endParaRPr lang="en-IN"/>
                    </a:p>
                  </a:txBody>
                  <a:tcPr/>
                </a:tc>
                <a:tc>
                  <a:txBody>
                    <a:bodyPr/>
                    <a:lstStyle/>
                    <a:p>
                      <a:pPr algn="ctr">
                        <a:lnSpc>
                          <a:spcPct val="150000"/>
                        </a:lnSpc>
                        <a:spcAft>
                          <a:spcPts val="800"/>
                        </a:spcAft>
                      </a:pPr>
                      <a:r>
                        <a:rPr lang="en-IN" sz="1000" b="1" dirty="0">
                          <a:solidFill>
                            <a:schemeClr val="tx1">
                              <a:lumMod val="95000"/>
                              <a:lumOff val="5000"/>
                            </a:schemeClr>
                          </a:solidFill>
                          <a:effectLst/>
                          <a:latin typeface="Bookman Old Style" pitchFamily="18" charset="0"/>
                        </a:rPr>
                        <a:t>March 2019</a:t>
                      </a:r>
                      <a:endParaRPr lang="en-IN" sz="10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b="1" dirty="0">
                          <a:solidFill>
                            <a:schemeClr val="tx1">
                              <a:lumMod val="95000"/>
                              <a:lumOff val="5000"/>
                            </a:schemeClr>
                          </a:solidFill>
                          <a:effectLst/>
                          <a:latin typeface="Bookman Old Style" pitchFamily="18" charset="0"/>
                        </a:rPr>
                        <a:t>March 2020 </a:t>
                      </a:r>
                      <a:endParaRPr lang="en-IN" sz="10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b="1" dirty="0">
                          <a:solidFill>
                            <a:schemeClr val="tx1">
                              <a:lumMod val="95000"/>
                              <a:lumOff val="5000"/>
                            </a:schemeClr>
                          </a:solidFill>
                          <a:effectLst/>
                          <a:latin typeface="Bookman Old Style" pitchFamily="18" charset="0"/>
                        </a:rPr>
                        <a:t>March 2021</a:t>
                      </a:r>
                      <a:endParaRPr lang="en-IN" sz="10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b="1" dirty="0">
                          <a:solidFill>
                            <a:schemeClr val="tx1">
                              <a:lumMod val="95000"/>
                              <a:lumOff val="5000"/>
                            </a:schemeClr>
                          </a:solidFill>
                          <a:effectLst/>
                          <a:latin typeface="Bookman Old Style" pitchFamily="18" charset="0"/>
                        </a:rPr>
                        <a:t>March 2019</a:t>
                      </a:r>
                      <a:endParaRPr lang="en-IN" sz="10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b="1" dirty="0">
                          <a:solidFill>
                            <a:schemeClr val="tx1">
                              <a:lumMod val="95000"/>
                              <a:lumOff val="5000"/>
                            </a:schemeClr>
                          </a:solidFill>
                          <a:effectLst/>
                          <a:latin typeface="Bookman Old Style" pitchFamily="18" charset="0"/>
                        </a:rPr>
                        <a:t>March 2020 </a:t>
                      </a:r>
                      <a:endParaRPr lang="en-IN" sz="10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b="1" dirty="0">
                          <a:solidFill>
                            <a:schemeClr val="tx1">
                              <a:lumMod val="95000"/>
                              <a:lumOff val="5000"/>
                            </a:schemeClr>
                          </a:solidFill>
                          <a:effectLst/>
                          <a:latin typeface="Bookman Old Style" pitchFamily="18" charset="0"/>
                        </a:rPr>
                        <a:t>March 2021</a:t>
                      </a:r>
                      <a:endParaRPr lang="en-IN" sz="1000" b="1"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3549041076"/>
                  </a:ext>
                </a:extLst>
              </a:tr>
              <a:tr h="204159">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1.</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50000"/>
                        </a:lnSpc>
                        <a:spcAft>
                          <a:spcPts val="800"/>
                        </a:spcAft>
                      </a:pPr>
                      <a:r>
                        <a:rPr lang="en-IN" sz="1000">
                          <a:solidFill>
                            <a:schemeClr val="tx1">
                              <a:lumMod val="95000"/>
                              <a:lumOff val="5000"/>
                            </a:schemeClr>
                          </a:solidFill>
                          <a:effectLst/>
                          <a:latin typeface="Bookman Old Style" pitchFamily="18" charset="0"/>
                        </a:rPr>
                        <a:t>Mizoram</a:t>
                      </a:r>
                      <a:endParaRPr lang="en-IN" sz="10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52</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44</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75</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3359</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2614</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50000"/>
                        </a:lnSpc>
                        <a:spcAft>
                          <a:spcPts val="800"/>
                        </a:spcAft>
                      </a:pPr>
                      <a:r>
                        <a:rPr lang="en-IN" sz="1000" dirty="0">
                          <a:solidFill>
                            <a:schemeClr val="tx1">
                              <a:lumMod val="95000"/>
                              <a:lumOff val="5000"/>
                            </a:schemeClr>
                          </a:solidFill>
                          <a:effectLst/>
                          <a:latin typeface="Bookman Old Style" pitchFamily="18" charset="0"/>
                        </a:rPr>
                        <a:t>2142</a:t>
                      </a:r>
                      <a:endParaRPr lang="en-IN" sz="10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47058" marR="470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793902629"/>
                  </a:ext>
                </a:extLst>
              </a:tr>
            </a:tbl>
          </a:graphicData>
        </a:graphic>
      </p:graphicFrame>
    </p:spTree>
    <p:extLst>
      <p:ext uri="{BB962C8B-B14F-4D97-AF65-F5344CB8AC3E}">
        <p14:creationId xmlns="" xmlns:p14="http://schemas.microsoft.com/office/powerpoint/2010/main" val="348731755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285720" y="257184"/>
            <a:ext cx="8286808" cy="3379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00050" lvl="0" indent="-400050" algn="just">
              <a:lnSpc>
                <a:spcPct val="150000"/>
              </a:lnSpc>
              <a:spcAft>
                <a:spcPts val="800"/>
              </a:spcAft>
              <a:buFont typeface="+mj-lt"/>
              <a:buAutoNum type="romanLcPeriod" startAt="3"/>
            </a:pPr>
            <a:r>
              <a:rPr lang="en-US" sz="1200" dirty="0">
                <a:effectLst/>
                <a:latin typeface="Bookman Old Style" pitchFamily="18" charset="0"/>
                <a:ea typeface="Calibri" panose="020F0502020204030204" pitchFamily="34" charset="0"/>
                <a:cs typeface="Arial" panose="020B0604020202020204" pitchFamily="34" charset="0"/>
              </a:rPr>
              <a:t>Implementation of Centre for Financial Literacy (CFL) at Block Level.</a:t>
            </a:r>
            <a:endParaRPr lang="en-IN" sz="1200" dirty="0">
              <a:effectLst/>
              <a:latin typeface="Bookman Old Style" pitchFamily="18" charset="0"/>
              <a:ea typeface="Calibri" panose="020F0502020204030204" pitchFamily="34" charset="0"/>
              <a:cs typeface="Times New Roman" panose="02020603050405020304" pitchFamily="18" charset="0"/>
            </a:endParaRPr>
          </a:p>
        </p:txBody>
      </p:sp>
      <p:graphicFrame>
        <p:nvGraphicFramePr>
          <p:cNvPr id="3" name="Table 2">
            <a:extLst>
              <a:ext uri="{FF2B5EF4-FFF2-40B4-BE49-F238E27FC236}">
                <a16:creationId xmlns="" xmlns:a16="http://schemas.microsoft.com/office/drawing/2014/main" id="{0A79BF57-3047-4B54-8694-F41392999E19}"/>
              </a:ext>
            </a:extLst>
          </p:cNvPr>
          <p:cNvGraphicFramePr>
            <a:graphicFrameLocks noGrp="1"/>
          </p:cNvGraphicFramePr>
          <p:nvPr>
            <p:extLst>
              <p:ext uri="{D42A27DB-BD31-4B8C-83A1-F6EECF244321}">
                <p14:modId xmlns="" xmlns:p14="http://schemas.microsoft.com/office/powerpoint/2010/main" val="444306005"/>
              </p:ext>
            </p:extLst>
          </p:nvPr>
        </p:nvGraphicFramePr>
        <p:xfrm>
          <a:off x="785786" y="626425"/>
          <a:ext cx="6664987" cy="1588135"/>
        </p:xfrm>
        <a:graphic>
          <a:graphicData uri="http://schemas.openxmlformats.org/drawingml/2006/table">
            <a:tbl>
              <a:tblPr firstRow="1" firstCol="1" bandRow="1">
                <a:tableStyleId>{5C22544A-7EE6-4342-B048-85BDC9FD1C3A}</a:tableStyleId>
              </a:tblPr>
              <a:tblGrid>
                <a:gridCol w="714380">
                  <a:extLst>
                    <a:ext uri="{9D8B030D-6E8A-4147-A177-3AD203B41FA5}">
                      <a16:colId xmlns="" xmlns:a16="http://schemas.microsoft.com/office/drawing/2014/main" val="264132348"/>
                    </a:ext>
                  </a:extLst>
                </a:gridCol>
                <a:gridCol w="1362866">
                  <a:extLst>
                    <a:ext uri="{9D8B030D-6E8A-4147-A177-3AD203B41FA5}">
                      <a16:colId xmlns="" xmlns:a16="http://schemas.microsoft.com/office/drawing/2014/main" val="779291293"/>
                    </a:ext>
                  </a:extLst>
                </a:gridCol>
                <a:gridCol w="1147487">
                  <a:extLst>
                    <a:ext uri="{9D8B030D-6E8A-4147-A177-3AD203B41FA5}">
                      <a16:colId xmlns="" xmlns:a16="http://schemas.microsoft.com/office/drawing/2014/main" val="2949492"/>
                    </a:ext>
                  </a:extLst>
                </a:gridCol>
                <a:gridCol w="3440254">
                  <a:extLst>
                    <a:ext uri="{9D8B030D-6E8A-4147-A177-3AD203B41FA5}">
                      <a16:colId xmlns="" xmlns:a16="http://schemas.microsoft.com/office/drawing/2014/main" val="435906259"/>
                    </a:ext>
                  </a:extLst>
                </a:gridCol>
              </a:tblGrid>
              <a:tr h="333364">
                <a:tc>
                  <a:txBody>
                    <a:bodyPr/>
                    <a:lstStyle/>
                    <a:p>
                      <a:pPr algn="ctr">
                        <a:lnSpc>
                          <a:spcPct val="150000"/>
                        </a:lnSpc>
                        <a:spcAft>
                          <a:spcPts val="800"/>
                        </a:spcAft>
                      </a:pPr>
                      <a:r>
                        <a:rPr lang="en-IN" sz="1100" dirty="0">
                          <a:solidFill>
                            <a:schemeClr val="tx1">
                              <a:lumMod val="95000"/>
                              <a:lumOff val="5000"/>
                            </a:schemeClr>
                          </a:solidFill>
                          <a:effectLst/>
                          <a:latin typeface="Bookman Old Style" pitchFamily="18" charset="0"/>
                        </a:rPr>
                        <a:t>Sl. No.</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50000"/>
                        </a:lnSpc>
                        <a:spcAft>
                          <a:spcPts val="800"/>
                        </a:spcAft>
                      </a:pPr>
                      <a:r>
                        <a:rPr lang="en-IN" sz="1100">
                          <a:solidFill>
                            <a:schemeClr val="tx1">
                              <a:lumMod val="95000"/>
                              <a:lumOff val="5000"/>
                            </a:schemeClr>
                          </a:solidFill>
                          <a:effectLst/>
                          <a:latin typeface="Bookman Old Style" pitchFamily="18" charset="0"/>
                        </a:rPr>
                        <a:t>Block</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50000"/>
                        </a:lnSpc>
                        <a:spcAft>
                          <a:spcPts val="800"/>
                        </a:spcAft>
                      </a:pPr>
                      <a:r>
                        <a:rPr lang="en-IN" sz="1100">
                          <a:solidFill>
                            <a:schemeClr val="tx1">
                              <a:lumMod val="95000"/>
                              <a:lumOff val="5000"/>
                            </a:schemeClr>
                          </a:solidFill>
                          <a:effectLst/>
                          <a:latin typeface="Bookman Old Style" pitchFamily="18" charset="0"/>
                        </a:rPr>
                        <a:t>District</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50000"/>
                        </a:lnSpc>
                        <a:spcAft>
                          <a:spcPts val="800"/>
                        </a:spcAft>
                      </a:pPr>
                      <a:r>
                        <a:rPr lang="en-IN" sz="1100">
                          <a:solidFill>
                            <a:schemeClr val="tx1">
                              <a:lumMod val="95000"/>
                              <a:lumOff val="5000"/>
                            </a:schemeClr>
                          </a:solidFill>
                          <a:effectLst/>
                          <a:latin typeface="Bookman Old Style" pitchFamily="18" charset="0"/>
                        </a:rPr>
                        <a:t>Implementation of Centre for Financial Literacy (CFL)</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2742008969"/>
                  </a:ext>
                </a:extLst>
              </a:tr>
              <a:tr h="146041">
                <a:tc>
                  <a:txBody>
                    <a:bodyPr/>
                    <a:lstStyle/>
                    <a:p>
                      <a:pPr algn="ctr">
                        <a:lnSpc>
                          <a:spcPct val="150000"/>
                        </a:lnSpc>
                        <a:spcAft>
                          <a:spcPts val="800"/>
                        </a:spcAft>
                      </a:pPr>
                      <a:r>
                        <a:rPr lang="en-IN" sz="1100" dirty="0">
                          <a:solidFill>
                            <a:schemeClr val="tx1">
                              <a:lumMod val="95000"/>
                              <a:lumOff val="5000"/>
                            </a:schemeClr>
                          </a:solidFill>
                          <a:effectLst/>
                          <a:latin typeface="Bookman Old Style" pitchFamily="18" charset="0"/>
                        </a:rPr>
                        <a:t>1.</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50000"/>
                        </a:lnSpc>
                        <a:spcAft>
                          <a:spcPts val="800"/>
                        </a:spcAft>
                      </a:pPr>
                      <a:r>
                        <a:rPr lang="en-IN" sz="1100" dirty="0" err="1">
                          <a:solidFill>
                            <a:schemeClr val="tx1">
                              <a:lumMod val="95000"/>
                              <a:lumOff val="5000"/>
                            </a:schemeClr>
                          </a:solidFill>
                          <a:effectLst/>
                          <a:latin typeface="Bookman Old Style" pitchFamily="18" charset="0"/>
                        </a:rPr>
                        <a:t>Zawlnuam</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50000"/>
                        </a:lnSpc>
                        <a:spcAft>
                          <a:spcPts val="800"/>
                        </a:spcAft>
                      </a:pPr>
                      <a:r>
                        <a:rPr lang="en-IN" sz="1100">
                          <a:solidFill>
                            <a:schemeClr val="tx1">
                              <a:lumMod val="95000"/>
                              <a:lumOff val="5000"/>
                            </a:schemeClr>
                          </a:solidFill>
                          <a:effectLst/>
                          <a:latin typeface="Bookman Old Style" pitchFamily="18" charset="0"/>
                        </a:rPr>
                        <a:t>Mamit</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50000"/>
                        </a:lnSpc>
                        <a:spcAft>
                          <a:spcPts val="800"/>
                        </a:spcAft>
                      </a:pPr>
                      <a:r>
                        <a:rPr lang="en-IN" sz="1100" dirty="0">
                          <a:solidFill>
                            <a:schemeClr val="tx1">
                              <a:lumMod val="95000"/>
                              <a:lumOff val="5000"/>
                            </a:schemeClr>
                          </a:solidFill>
                          <a:effectLst/>
                          <a:latin typeface="Bookman Old Style" pitchFamily="18" charset="0"/>
                        </a:rPr>
                        <a:t> </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3902985978"/>
                  </a:ext>
                </a:extLst>
              </a:tr>
              <a:tr h="137343">
                <a:tc>
                  <a:txBody>
                    <a:bodyPr/>
                    <a:lstStyle/>
                    <a:p>
                      <a:pPr algn="ctr">
                        <a:lnSpc>
                          <a:spcPct val="150000"/>
                        </a:lnSpc>
                        <a:spcAft>
                          <a:spcPts val="800"/>
                        </a:spcAft>
                      </a:pPr>
                      <a:r>
                        <a:rPr lang="en-IN" sz="1100" dirty="0">
                          <a:solidFill>
                            <a:schemeClr val="tx1">
                              <a:lumMod val="95000"/>
                              <a:lumOff val="5000"/>
                            </a:schemeClr>
                          </a:solidFill>
                          <a:effectLst/>
                          <a:latin typeface="Bookman Old Style" pitchFamily="18" charset="0"/>
                        </a:rPr>
                        <a:t>2.</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50000"/>
                        </a:lnSpc>
                        <a:spcAft>
                          <a:spcPts val="800"/>
                        </a:spcAft>
                      </a:pPr>
                      <a:r>
                        <a:rPr lang="en-IN" sz="1100" dirty="0" err="1">
                          <a:solidFill>
                            <a:schemeClr val="tx1">
                              <a:lumMod val="95000"/>
                              <a:lumOff val="5000"/>
                            </a:schemeClr>
                          </a:solidFill>
                          <a:effectLst/>
                          <a:latin typeface="Bookman Old Style" pitchFamily="18" charset="0"/>
                        </a:rPr>
                        <a:t>Lawngtlai</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50000"/>
                        </a:lnSpc>
                        <a:spcAft>
                          <a:spcPts val="800"/>
                        </a:spcAft>
                      </a:pPr>
                      <a:r>
                        <a:rPr lang="en-IN" sz="1100" dirty="0" err="1">
                          <a:solidFill>
                            <a:schemeClr val="tx1">
                              <a:lumMod val="95000"/>
                              <a:lumOff val="5000"/>
                            </a:schemeClr>
                          </a:solidFill>
                          <a:effectLst/>
                          <a:latin typeface="Bookman Old Style" pitchFamily="18" charset="0"/>
                        </a:rPr>
                        <a:t>Lawngtlai</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50000"/>
                        </a:lnSpc>
                        <a:spcAft>
                          <a:spcPts val="800"/>
                        </a:spcAft>
                      </a:pPr>
                      <a:r>
                        <a:rPr lang="en-IN" sz="1100" dirty="0">
                          <a:solidFill>
                            <a:schemeClr val="tx1">
                              <a:lumMod val="95000"/>
                              <a:lumOff val="5000"/>
                            </a:schemeClr>
                          </a:solidFill>
                          <a:effectLst/>
                          <a:latin typeface="Bookman Old Style" pitchFamily="18" charset="0"/>
                        </a:rPr>
                        <a:t> </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889695545"/>
                  </a:ext>
                </a:extLst>
              </a:tr>
              <a:tr h="128645">
                <a:tc>
                  <a:txBody>
                    <a:bodyPr/>
                    <a:lstStyle/>
                    <a:p>
                      <a:pPr algn="ctr">
                        <a:lnSpc>
                          <a:spcPct val="150000"/>
                        </a:lnSpc>
                        <a:spcAft>
                          <a:spcPts val="800"/>
                        </a:spcAft>
                      </a:pPr>
                      <a:r>
                        <a:rPr lang="en-IN" sz="1100" dirty="0">
                          <a:solidFill>
                            <a:schemeClr val="tx1">
                              <a:lumMod val="95000"/>
                              <a:lumOff val="5000"/>
                            </a:schemeClr>
                          </a:solidFill>
                          <a:effectLst/>
                          <a:latin typeface="Bookman Old Style" pitchFamily="18" charset="0"/>
                        </a:rPr>
                        <a:t>3.</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50000"/>
                        </a:lnSpc>
                        <a:spcAft>
                          <a:spcPts val="800"/>
                        </a:spcAft>
                      </a:pPr>
                      <a:r>
                        <a:rPr lang="en-IN" sz="1100" dirty="0" err="1">
                          <a:solidFill>
                            <a:schemeClr val="tx1">
                              <a:lumMod val="95000"/>
                              <a:lumOff val="5000"/>
                            </a:schemeClr>
                          </a:solidFill>
                          <a:effectLst/>
                          <a:latin typeface="Bookman Old Style" pitchFamily="18" charset="0"/>
                        </a:rPr>
                        <a:t>Aibawk</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50000"/>
                        </a:lnSpc>
                        <a:spcAft>
                          <a:spcPts val="800"/>
                        </a:spcAft>
                      </a:pPr>
                      <a:r>
                        <a:rPr lang="en-IN" sz="1100" dirty="0" err="1">
                          <a:solidFill>
                            <a:schemeClr val="tx1">
                              <a:lumMod val="95000"/>
                              <a:lumOff val="5000"/>
                            </a:schemeClr>
                          </a:solidFill>
                          <a:effectLst/>
                          <a:latin typeface="Bookman Old Style" pitchFamily="18" charset="0"/>
                        </a:rPr>
                        <a:t>Aizawl</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50000"/>
                        </a:lnSpc>
                        <a:spcAft>
                          <a:spcPts val="800"/>
                        </a:spcAft>
                      </a:pPr>
                      <a:r>
                        <a:rPr lang="en-IN" sz="1100" dirty="0">
                          <a:solidFill>
                            <a:schemeClr val="tx1">
                              <a:lumMod val="95000"/>
                              <a:lumOff val="5000"/>
                            </a:schemeClr>
                          </a:solidFill>
                          <a:effectLst/>
                          <a:latin typeface="Bookman Old Style" pitchFamily="18" charset="0"/>
                        </a:rPr>
                        <a:t> </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832753323"/>
                  </a:ext>
                </a:extLst>
              </a:tr>
              <a:tr h="119947">
                <a:tc>
                  <a:txBody>
                    <a:bodyPr/>
                    <a:lstStyle/>
                    <a:p>
                      <a:pPr algn="ctr">
                        <a:lnSpc>
                          <a:spcPct val="150000"/>
                        </a:lnSpc>
                        <a:spcAft>
                          <a:spcPts val="800"/>
                        </a:spcAft>
                      </a:pPr>
                      <a:r>
                        <a:rPr lang="en-IN" sz="1100" dirty="0">
                          <a:solidFill>
                            <a:schemeClr val="tx1">
                              <a:lumMod val="95000"/>
                              <a:lumOff val="5000"/>
                            </a:schemeClr>
                          </a:solidFill>
                          <a:effectLst/>
                          <a:latin typeface="Bookman Old Style" pitchFamily="18" charset="0"/>
                        </a:rPr>
                        <a:t>4.</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50000"/>
                        </a:lnSpc>
                        <a:spcAft>
                          <a:spcPts val="800"/>
                        </a:spcAft>
                      </a:pPr>
                      <a:r>
                        <a:rPr lang="en-IN" sz="1100" dirty="0" err="1">
                          <a:solidFill>
                            <a:schemeClr val="tx1">
                              <a:lumMod val="95000"/>
                              <a:lumOff val="5000"/>
                            </a:schemeClr>
                          </a:solidFill>
                          <a:effectLst/>
                          <a:latin typeface="Bookman Old Style" pitchFamily="18" charset="0"/>
                        </a:rPr>
                        <a:t>Champhai</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50000"/>
                        </a:lnSpc>
                        <a:spcAft>
                          <a:spcPts val="800"/>
                        </a:spcAft>
                      </a:pPr>
                      <a:r>
                        <a:rPr lang="en-IN" sz="1100" dirty="0" err="1">
                          <a:solidFill>
                            <a:schemeClr val="tx1">
                              <a:lumMod val="95000"/>
                              <a:lumOff val="5000"/>
                            </a:schemeClr>
                          </a:solidFill>
                          <a:effectLst/>
                          <a:latin typeface="Bookman Old Style" pitchFamily="18" charset="0"/>
                        </a:rPr>
                        <a:t>Champhai</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50000"/>
                        </a:lnSpc>
                        <a:spcAft>
                          <a:spcPts val="800"/>
                        </a:spcAft>
                      </a:pPr>
                      <a:r>
                        <a:rPr lang="en-IN" sz="1100" dirty="0">
                          <a:solidFill>
                            <a:schemeClr val="tx1">
                              <a:lumMod val="95000"/>
                              <a:lumOff val="5000"/>
                            </a:schemeClr>
                          </a:solidFill>
                          <a:effectLst/>
                          <a:latin typeface="Bookman Old Style" pitchFamily="18" charset="0"/>
                        </a:rPr>
                        <a:t> </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664665476"/>
                  </a:ext>
                </a:extLst>
              </a:tr>
              <a:tr h="182687">
                <a:tc>
                  <a:txBody>
                    <a:bodyPr/>
                    <a:lstStyle/>
                    <a:p>
                      <a:pPr algn="ctr">
                        <a:lnSpc>
                          <a:spcPct val="150000"/>
                        </a:lnSpc>
                        <a:spcAft>
                          <a:spcPts val="800"/>
                        </a:spcAft>
                      </a:pPr>
                      <a:r>
                        <a:rPr lang="en-IN" sz="1100" dirty="0">
                          <a:solidFill>
                            <a:schemeClr val="tx1">
                              <a:lumMod val="95000"/>
                              <a:lumOff val="5000"/>
                            </a:schemeClr>
                          </a:solidFill>
                          <a:effectLst/>
                          <a:latin typeface="Bookman Old Style" pitchFamily="18" charset="0"/>
                        </a:rPr>
                        <a:t>5.</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50000"/>
                        </a:lnSpc>
                        <a:spcAft>
                          <a:spcPts val="800"/>
                        </a:spcAft>
                      </a:pPr>
                      <a:r>
                        <a:rPr lang="en-IN" sz="1100">
                          <a:solidFill>
                            <a:schemeClr val="tx1">
                              <a:lumMod val="95000"/>
                              <a:lumOff val="5000"/>
                            </a:schemeClr>
                          </a:solidFill>
                          <a:effectLst/>
                          <a:latin typeface="Bookman Old Style" pitchFamily="18" charset="0"/>
                        </a:rPr>
                        <a:t>East Lungdar</a:t>
                      </a:r>
                      <a:endParaRPr lang="en-IN" sz="110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50000"/>
                        </a:lnSpc>
                        <a:spcAft>
                          <a:spcPts val="800"/>
                        </a:spcAft>
                      </a:pPr>
                      <a:r>
                        <a:rPr lang="en-IN" sz="1100" dirty="0" err="1">
                          <a:solidFill>
                            <a:schemeClr val="tx1">
                              <a:lumMod val="95000"/>
                              <a:lumOff val="5000"/>
                            </a:schemeClr>
                          </a:solidFill>
                          <a:effectLst/>
                          <a:latin typeface="Bookman Old Style" pitchFamily="18" charset="0"/>
                        </a:rPr>
                        <a:t>Serchhip</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just">
                        <a:lnSpc>
                          <a:spcPct val="150000"/>
                        </a:lnSpc>
                        <a:spcAft>
                          <a:spcPts val="800"/>
                        </a:spcAft>
                      </a:pPr>
                      <a:r>
                        <a:rPr lang="en-IN" sz="1100" dirty="0">
                          <a:solidFill>
                            <a:schemeClr val="tx1">
                              <a:lumMod val="95000"/>
                              <a:lumOff val="5000"/>
                            </a:schemeClr>
                          </a:solidFill>
                          <a:effectLst/>
                          <a:latin typeface="Bookman Old Style" pitchFamily="18" charset="0"/>
                        </a:rPr>
                        <a:t> </a:t>
                      </a:r>
                      <a:endParaRPr lang="en-IN" sz="1100" dirty="0">
                        <a:solidFill>
                          <a:schemeClr val="tx1">
                            <a:lumMod val="95000"/>
                            <a:lumOff val="5000"/>
                          </a:schemeClr>
                        </a:solidFill>
                        <a:effectLst/>
                        <a:latin typeface="Bookman Old Style"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4217939138"/>
                  </a:ext>
                </a:extLst>
              </a:tr>
            </a:tbl>
          </a:graphicData>
        </a:graphic>
      </p:graphicFrame>
      <p:sp>
        <p:nvSpPr>
          <p:cNvPr id="5" name="Rectangle 4"/>
          <p:cNvSpPr/>
          <p:nvPr/>
        </p:nvSpPr>
        <p:spPr>
          <a:xfrm>
            <a:off x="357158" y="2285998"/>
            <a:ext cx="8572560" cy="1567096"/>
          </a:xfrm>
          <a:prstGeom prst="rect">
            <a:avLst/>
          </a:prstGeom>
        </p:spPr>
        <p:txBody>
          <a:bodyPr wrap="square">
            <a:spAutoFit/>
          </a:bodyPr>
          <a:lstStyle/>
          <a:p>
            <a:pPr algn="just">
              <a:lnSpc>
                <a:spcPct val="150000"/>
              </a:lnSpc>
              <a:spcAft>
                <a:spcPts val="800"/>
              </a:spcAft>
            </a:pPr>
            <a:r>
              <a:rPr lang="en-US" sz="1100" b="1" dirty="0" smtClean="0">
                <a:latin typeface="Bookman Old Style" pitchFamily="18" charset="0"/>
                <a:ea typeface="Calibri" panose="020F0502020204030204" pitchFamily="34" charset="0"/>
                <a:cs typeface="Arial" panose="020B0604020202020204" pitchFamily="34" charset="0"/>
              </a:rPr>
              <a:t>III: Enabling Infrastructure for furthering financial Inclusion and Digital Payments Ecosystem </a:t>
            </a:r>
            <a:endParaRPr lang="en-IN" sz="1100" dirty="0" smtClean="0">
              <a:latin typeface="Bookman Old Style" pitchFamily="18"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pPr>
            <a:r>
              <a:rPr lang="en-US" sz="1100" dirty="0" smtClean="0">
                <a:latin typeface="Bookman Old Style" pitchFamily="18" charset="0"/>
                <a:ea typeface="Calibri" panose="020F0502020204030204" pitchFamily="34" charset="0"/>
                <a:cs typeface="Arial" panose="020B0604020202020204" pitchFamily="34" charset="0"/>
              </a:rPr>
              <a:t>           a</a:t>
            </a:r>
            <a:r>
              <a:rPr lang="en-IN" sz="1100" dirty="0" smtClean="0">
                <a:latin typeface="Bookman Old Style" pitchFamily="18" charset="0"/>
                <a:ea typeface="Calibri" panose="020F0502020204030204" pitchFamily="34" charset="0"/>
                <a:cs typeface="Arial" panose="020B0604020202020204" pitchFamily="34" charset="0"/>
              </a:rPr>
              <a:t>) </a:t>
            </a:r>
            <a:r>
              <a:rPr lang="en-US" sz="1100" dirty="0" smtClean="0">
                <a:latin typeface="Bookman Old Style" pitchFamily="18" charset="0"/>
                <a:ea typeface="Calibri" panose="020F0502020204030204" pitchFamily="34" charset="0"/>
                <a:cs typeface="Arial" panose="020B0604020202020204" pitchFamily="34" charset="0"/>
              </a:rPr>
              <a:t>Physical Infrastructure Inadequacies – Road/Power/Telecom Connectivity</a:t>
            </a:r>
            <a:endParaRPr lang="en-IN" sz="1100" dirty="0" smtClean="0">
              <a:latin typeface="Bookman Old Style" pitchFamily="18" charset="0"/>
              <a:ea typeface="Calibri" panose="020F0502020204030204" pitchFamily="34" charset="0"/>
              <a:cs typeface="Arial" panose="020B0604020202020204" pitchFamily="34" charset="0"/>
            </a:endParaRPr>
          </a:p>
          <a:p>
            <a:pPr marL="457200" algn="just">
              <a:lnSpc>
                <a:spcPct val="150000"/>
              </a:lnSpc>
            </a:pPr>
            <a:r>
              <a:rPr lang="en-US" sz="1100" dirty="0" smtClean="0">
                <a:latin typeface="Bookman Old Style" pitchFamily="18" charset="0"/>
                <a:ea typeface="Calibri" panose="020F0502020204030204" pitchFamily="34" charset="0"/>
                <a:cs typeface="Arial" panose="020B0604020202020204" pitchFamily="34" charset="0"/>
              </a:rPr>
              <a:t>(</a:t>
            </a:r>
            <a:r>
              <a:rPr lang="en-US" sz="1100" b="1" i="1" dirty="0" err="1" smtClean="0">
                <a:latin typeface="Bookman Old Style" pitchFamily="18" charset="0"/>
                <a:ea typeface="Calibri" panose="020F0502020204030204" pitchFamily="34" charset="0"/>
                <a:cs typeface="Arial" panose="020B0604020202020204" pitchFamily="34" charset="0"/>
              </a:rPr>
              <a:t>Writeup</a:t>
            </a:r>
            <a:r>
              <a:rPr lang="en-US" sz="1100" b="1" i="1" dirty="0" smtClean="0">
                <a:latin typeface="Bookman Old Style" pitchFamily="18" charset="0"/>
                <a:ea typeface="Calibri" panose="020F0502020204030204" pitchFamily="34" charset="0"/>
                <a:cs typeface="Arial" panose="020B0604020202020204" pitchFamily="34" charset="0"/>
              </a:rPr>
              <a:t> on State level inadequacies </a:t>
            </a:r>
            <a:r>
              <a:rPr lang="en-US" sz="1100" b="1" i="1" dirty="0" err="1" smtClean="0">
                <a:latin typeface="Bookman Old Style" pitchFamily="18" charset="0"/>
                <a:ea typeface="Calibri" panose="020F0502020204030204" pitchFamily="34" charset="0"/>
                <a:cs typeface="Arial" panose="020B0604020202020204" pitchFamily="34" charset="0"/>
              </a:rPr>
              <a:t>wrt</a:t>
            </a:r>
            <a:r>
              <a:rPr lang="en-US" sz="1100" b="1" i="1" dirty="0" smtClean="0">
                <a:latin typeface="Bookman Old Style" pitchFamily="18" charset="0"/>
                <a:ea typeface="Calibri" panose="020F0502020204030204" pitchFamily="34" charset="0"/>
                <a:cs typeface="Arial" panose="020B0604020202020204" pitchFamily="34" charset="0"/>
              </a:rPr>
              <a:t> Road connectivity, Availability of Power and Telecom Connectivity substantiate with relevant data, if any</a:t>
            </a:r>
            <a:r>
              <a:rPr lang="en-US" sz="1100" dirty="0" smtClean="0">
                <a:latin typeface="Bookman Old Style" pitchFamily="18" charset="0"/>
                <a:ea typeface="Calibri" panose="020F0502020204030204" pitchFamily="34" charset="0"/>
                <a:cs typeface="Arial" panose="020B0604020202020204" pitchFamily="34" charset="0"/>
              </a:rPr>
              <a:t>)</a:t>
            </a:r>
          </a:p>
          <a:p>
            <a:pPr marL="457200" algn="just">
              <a:lnSpc>
                <a:spcPct val="150000"/>
              </a:lnSpc>
            </a:pPr>
            <a:r>
              <a:rPr lang="en-US" sz="1100" dirty="0" smtClean="0">
                <a:latin typeface="Bookman Old Style" pitchFamily="18" charset="0"/>
                <a:ea typeface="Calibri" panose="020F0502020204030204" pitchFamily="34" charset="0"/>
                <a:cs typeface="Arial" panose="020B0604020202020204" pitchFamily="34" charset="0"/>
              </a:rPr>
              <a:t>b) Digital infrastructure (State Data as on March 2019, March 2020 and March 2021)</a:t>
            </a:r>
            <a:endParaRPr lang="en-IN" sz="1100" dirty="0" smtClean="0">
              <a:latin typeface="Bookman Old Style" pitchFamily="18" charset="0"/>
              <a:ea typeface="Calibri" panose="020F0502020204030204" pitchFamily="34" charset="0"/>
              <a:cs typeface="Arial" panose="020B0604020202020204" pitchFamily="34" charset="0"/>
            </a:endParaRPr>
          </a:p>
        </p:txBody>
      </p:sp>
      <p:sp>
        <p:nvSpPr>
          <p:cNvPr id="7" name="Rectangle 6"/>
          <p:cNvSpPr/>
          <p:nvPr/>
        </p:nvSpPr>
        <p:spPr>
          <a:xfrm>
            <a:off x="357158" y="3857634"/>
            <a:ext cx="8643998" cy="1210588"/>
          </a:xfrm>
          <a:prstGeom prst="rect">
            <a:avLst/>
          </a:prstGeom>
        </p:spPr>
        <p:txBody>
          <a:bodyPr wrap="square">
            <a:spAutoFit/>
          </a:bodyPr>
          <a:lstStyle/>
          <a:p>
            <a:pPr algn="just">
              <a:lnSpc>
                <a:spcPct val="150000"/>
              </a:lnSpc>
              <a:spcAft>
                <a:spcPts val="800"/>
              </a:spcAft>
            </a:pPr>
            <a:r>
              <a:rPr lang="en-US" sz="1100" b="1" dirty="0" smtClean="0">
                <a:latin typeface="Bookman Old Style" pitchFamily="18" charset="0"/>
                <a:ea typeface="Calibri" panose="020F0502020204030204" pitchFamily="34" charset="0"/>
                <a:cs typeface="Arial" panose="020B0604020202020204" pitchFamily="34" charset="0"/>
              </a:rPr>
              <a:t>IV: Progress in Pilot Project on Expanding and Deepening of Digital Payments undertaken in the identified district(s) for the State/ UT (as per format -Annex III) and way forward for scaling up the same in other districts of the State/ UT </a:t>
            </a:r>
            <a:r>
              <a:rPr lang="en-US" sz="1100" dirty="0" smtClean="0">
                <a:latin typeface="Bookman Old Style" pitchFamily="18" charset="0"/>
                <a:ea typeface="Calibri" panose="020F0502020204030204" pitchFamily="34" charset="0"/>
                <a:cs typeface="Arial" panose="020B0604020202020204" pitchFamily="34" charset="0"/>
              </a:rPr>
              <a:t>as per format -Annex III (attached in the booklet) </a:t>
            </a:r>
            <a:endParaRPr lang="en-IN" sz="1100" dirty="0" smtClean="0">
              <a:latin typeface="Bookman Old Style" pitchFamily="18" charset="0"/>
              <a:ea typeface="Calibri" panose="020F0502020204030204" pitchFamily="34" charset="0"/>
              <a:cs typeface="Times New Roman" panose="02020603050405020304" pitchFamily="18" charset="0"/>
            </a:endParaRPr>
          </a:p>
          <a:p>
            <a:pPr algn="just">
              <a:lnSpc>
                <a:spcPct val="150000"/>
              </a:lnSpc>
              <a:spcAft>
                <a:spcPts val="800"/>
              </a:spcAft>
            </a:pPr>
            <a:r>
              <a:rPr lang="en-US" sz="1100" b="1" dirty="0" smtClean="0">
                <a:latin typeface="Bookman Old Style" pitchFamily="18" charset="0"/>
                <a:ea typeface="Calibri" panose="020F0502020204030204" pitchFamily="34" charset="0"/>
                <a:cs typeface="Arial" panose="020B0604020202020204" pitchFamily="34" charset="0"/>
              </a:rPr>
              <a:t> V: Any other specific issue relating to FI/FL/Digital Payments</a:t>
            </a:r>
            <a:endParaRPr lang="en-IN" sz="1100" dirty="0">
              <a:latin typeface="Bookman Old Style" pitchFamily="18"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6747868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76200" y="57150"/>
          <a:ext cx="8991599" cy="4876800"/>
        </p:xfrm>
        <a:graphic>
          <a:graphicData uri="http://schemas.openxmlformats.org/drawingml/2006/table">
            <a:tbl>
              <a:tblPr/>
              <a:tblGrid>
                <a:gridCol w="438615">
                  <a:extLst>
                    <a:ext uri="{9D8B030D-6E8A-4147-A177-3AD203B41FA5}">
                      <a16:colId xmlns="" xmlns:a16="http://schemas.microsoft.com/office/drawing/2014/main" val="20000"/>
                    </a:ext>
                  </a:extLst>
                </a:gridCol>
                <a:gridCol w="4666785">
                  <a:extLst>
                    <a:ext uri="{9D8B030D-6E8A-4147-A177-3AD203B41FA5}">
                      <a16:colId xmlns="" xmlns:a16="http://schemas.microsoft.com/office/drawing/2014/main" val="20001"/>
                    </a:ext>
                  </a:extLst>
                </a:gridCol>
                <a:gridCol w="1066800">
                  <a:extLst>
                    <a:ext uri="{9D8B030D-6E8A-4147-A177-3AD203B41FA5}">
                      <a16:colId xmlns="" xmlns:a16="http://schemas.microsoft.com/office/drawing/2014/main" val="20002"/>
                    </a:ext>
                  </a:extLst>
                </a:gridCol>
                <a:gridCol w="2819399">
                  <a:extLst>
                    <a:ext uri="{9D8B030D-6E8A-4147-A177-3AD203B41FA5}">
                      <a16:colId xmlns="" xmlns:a16="http://schemas.microsoft.com/office/drawing/2014/main" val="20003"/>
                    </a:ext>
                  </a:extLst>
                </a:gridCol>
              </a:tblGrid>
              <a:tr h="1118658">
                <a:tc>
                  <a:txBody>
                    <a:bodyPr/>
                    <a:lstStyle/>
                    <a:p>
                      <a:pPr algn="ctr">
                        <a:spcAft>
                          <a:spcPts val="0"/>
                        </a:spcAft>
                      </a:pPr>
                      <a:endParaRPr lang="en-IN" sz="1200" dirty="0">
                        <a:latin typeface="Bookman Old Style" pitchFamily="18" charset="0"/>
                        <a:ea typeface="Calibri"/>
                        <a:cs typeface="Mangal"/>
                      </a:endParaRPr>
                    </a:p>
                    <a:p>
                      <a:pPr algn="ctr">
                        <a:spcAft>
                          <a:spcPts val="0"/>
                        </a:spcAft>
                      </a:pPr>
                      <a:r>
                        <a:rPr lang="en-US" sz="1200" b="1" dirty="0">
                          <a:latin typeface="Bookman Old Style" pitchFamily="18" charset="0"/>
                          <a:ea typeface="Calibri"/>
                          <a:cs typeface="Arial"/>
                        </a:rPr>
                        <a:t>2</a:t>
                      </a:r>
                      <a:endParaRPr lang="en-IN" sz="12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r>
                        <a:rPr lang="en-IN" sz="1200" b="1" u="sng" kern="1200" dirty="0">
                          <a:solidFill>
                            <a:schemeClr val="tx1"/>
                          </a:solidFill>
                          <a:latin typeface="Bookman Old Style" pitchFamily="18" charset="0"/>
                          <a:ea typeface="+mn-ea"/>
                          <a:cs typeface="+mn-cs"/>
                        </a:rPr>
                        <a:t>Review of Current Year Credit Disbursement of Banks under ACP (Priority Sector) as on 30.06.2021:</a:t>
                      </a:r>
                      <a:endParaRPr lang="en-IN" sz="1200" u="sng" kern="1200" dirty="0">
                        <a:solidFill>
                          <a:schemeClr val="tx1"/>
                        </a:solidFill>
                        <a:latin typeface="Bookman Old Style" pitchFamily="18" charset="0"/>
                        <a:ea typeface="+mn-ea"/>
                        <a:cs typeface="+mn-cs"/>
                      </a:endParaRPr>
                    </a:p>
                    <a:p>
                      <a:pPr algn="just"/>
                      <a:r>
                        <a:rPr lang="en-IN" sz="1200" b="1" u="sng" kern="1200" dirty="0">
                          <a:solidFill>
                            <a:schemeClr val="tx1"/>
                          </a:solidFill>
                          <a:latin typeface="Bookman Old Style" pitchFamily="18" charset="0"/>
                          <a:ea typeface="+mn-ea"/>
                          <a:cs typeface="+mn-cs"/>
                        </a:rPr>
                        <a:t>Sector-Wise Summary under ACP (Priority Sector):</a:t>
                      </a:r>
                      <a:endParaRPr lang="en-IN" sz="1200" u="sng" kern="1200" dirty="0">
                        <a:solidFill>
                          <a:schemeClr val="tx1"/>
                        </a:solidFill>
                        <a:latin typeface="Bookman Old Style" pitchFamily="18" charset="0"/>
                        <a:ea typeface="+mn-ea"/>
                        <a:cs typeface="+mn-cs"/>
                      </a:endParaRPr>
                    </a:p>
                    <a:p>
                      <a:pPr algn="just"/>
                      <a:r>
                        <a:rPr lang="en-IN" sz="1200" kern="1200" dirty="0">
                          <a:solidFill>
                            <a:schemeClr val="tx1"/>
                          </a:solidFill>
                          <a:latin typeface="Bookman Old Style" pitchFamily="18" charset="0"/>
                          <a:ea typeface="+mn-ea"/>
                          <a:cs typeface="+mn-cs"/>
                        </a:rPr>
                        <a:t>There was an achievement of 15.64% under ACP Priority Sector during the 1st quarter compared to 12.45% of first quarter in FY 2020-21. The Chief Secretary asked all banks to step up priority sector advances through various schemes and achieve the ACP target of 2021-22. He also asked BOB, Indian Bank, PSB, and Union Bank to improve their performance especially in Crop loan.</a:t>
                      </a:r>
                    </a:p>
                    <a:p>
                      <a:pPr algn="just"/>
                      <a:endParaRPr lang="en-IN" sz="800" kern="1200" dirty="0">
                        <a:solidFill>
                          <a:schemeClr val="tx1"/>
                        </a:solidFill>
                        <a:latin typeface="Bookman Old Style" pitchFamily="18" charset="0"/>
                        <a:ea typeface="+mn-ea"/>
                        <a:cs typeface="+mn-cs"/>
                      </a:endParaRPr>
                    </a:p>
                    <a:p>
                      <a:pPr algn="just"/>
                      <a:r>
                        <a:rPr lang="en-IN" sz="1200" b="1" u="sng" kern="1200" dirty="0">
                          <a:solidFill>
                            <a:schemeClr val="tx1"/>
                          </a:solidFill>
                          <a:latin typeface="Bookman Old Style" pitchFamily="18" charset="0"/>
                          <a:ea typeface="+mn-ea"/>
                          <a:cs typeface="+mn-cs"/>
                        </a:rPr>
                        <a:t>MSME Sector as on 30.06.2021:</a:t>
                      </a:r>
                    </a:p>
                    <a:p>
                      <a:pPr algn="just"/>
                      <a:r>
                        <a:rPr lang="en-IN" sz="1200" kern="1200" dirty="0">
                          <a:solidFill>
                            <a:schemeClr val="tx1"/>
                          </a:solidFill>
                          <a:latin typeface="Bookman Old Style" pitchFamily="18" charset="0"/>
                          <a:ea typeface="+mn-ea"/>
                          <a:cs typeface="+mn-cs"/>
                        </a:rPr>
                        <a:t>There was a YOY growth of Rs.311.10 crores under Finance to MSME as on June, 2021 </a:t>
                      </a:r>
                      <a:r>
                        <a:rPr lang="en-IN" sz="1200" kern="1200" dirty="0" err="1">
                          <a:solidFill>
                            <a:schemeClr val="tx1"/>
                          </a:solidFill>
                          <a:latin typeface="Bookman Old Style" pitchFamily="18" charset="0"/>
                          <a:ea typeface="+mn-ea"/>
                          <a:cs typeface="+mn-cs"/>
                        </a:rPr>
                        <a:t>vis</a:t>
                      </a:r>
                      <a:r>
                        <a:rPr lang="en-IN" sz="1200" kern="1200" dirty="0">
                          <a:solidFill>
                            <a:schemeClr val="tx1"/>
                          </a:solidFill>
                          <a:latin typeface="Bookman Old Style" pitchFamily="18" charset="0"/>
                          <a:ea typeface="+mn-ea"/>
                          <a:cs typeface="+mn-cs"/>
                        </a:rPr>
                        <a:t>-a-</a:t>
                      </a:r>
                      <a:r>
                        <a:rPr lang="en-IN" sz="1200" kern="1200" dirty="0" err="1">
                          <a:solidFill>
                            <a:schemeClr val="tx1"/>
                          </a:solidFill>
                          <a:latin typeface="Bookman Old Style" pitchFamily="18" charset="0"/>
                          <a:ea typeface="+mn-ea"/>
                          <a:cs typeface="+mn-cs"/>
                        </a:rPr>
                        <a:t>vis</a:t>
                      </a:r>
                      <a:r>
                        <a:rPr lang="en-IN" sz="1200" kern="1200" dirty="0">
                          <a:solidFill>
                            <a:schemeClr val="tx1"/>
                          </a:solidFill>
                          <a:latin typeface="Bookman Old Style" pitchFamily="18" charset="0"/>
                          <a:ea typeface="+mn-ea"/>
                          <a:cs typeface="+mn-cs"/>
                        </a:rPr>
                        <a:t> June, 2020.  The Chairman asked all banks with negative growth in MSME viz. BOM, CBI, IOB, FED and ICICI to wipe out negative growth and achieve positive growth in the next quarter.</a:t>
                      </a:r>
                    </a:p>
                    <a:p>
                      <a:pPr algn="just"/>
                      <a:endParaRPr lang="en-IN" sz="1200" b="1" kern="1200" dirty="0">
                        <a:solidFill>
                          <a:schemeClr val="tx1"/>
                        </a:solidFill>
                        <a:latin typeface="Bookman Old Style" pitchFamily="18" charset="0"/>
                        <a:ea typeface="+mn-ea"/>
                        <a:cs typeface="+mn-cs"/>
                      </a:endParaRPr>
                    </a:p>
                    <a:p>
                      <a:pPr algn="just"/>
                      <a:r>
                        <a:rPr lang="en-IN" sz="1200" b="1" u="none" kern="1200" dirty="0">
                          <a:solidFill>
                            <a:schemeClr val="tx1"/>
                          </a:solidFill>
                          <a:latin typeface="Bookman Old Style" pitchFamily="18" charset="0"/>
                          <a:ea typeface="+mn-ea"/>
                          <a:cs typeface="+mn-cs"/>
                        </a:rPr>
                        <a:t>(</a:t>
                      </a:r>
                      <a:r>
                        <a:rPr lang="en-IN" sz="1200" b="1" u="none" kern="1200" dirty="0" err="1">
                          <a:solidFill>
                            <a:schemeClr val="tx1"/>
                          </a:solidFill>
                          <a:latin typeface="Bookman Old Style" pitchFamily="18" charset="0"/>
                          <a:ea typeface="+mn-ea"/>
                          <a:cs typeface="+mn-cs"/>
                        </a:rPr>
                        <a:t>i</a:t>
                      </a:r>
                      <a:r>
                        <a:rPr lang="en-IN" sz="1200" b="1" u="none" kern="1200" dirty="0">
                          <a:solidFill>
                            <a:schemeClr val="tx1"/>
                          </a:solidFill>
                          <a:latin typeface="Bookman Old Style" pitchFamily="18" charset="0"/>
                          <a:ea typeface="+mn-ea"/>
                          <a:cs typeface="+mn-cs"/>
                        </a:rPr>
                        <a:t>)</a:t>
                      </a:r>
                      <a:r>
                        <a:rPr lang="en-IN" sz="1200" b="1" u="none" kern="1200" baseline="0" dirty="0">
                          <a:solidFill>
                            <a:schemeClr val="tx1"/>
                          </a:solidFill>
                          <a:latin typeface="Bookman Old Style" pitchFamily="18" charset="0"/>
                          <a:ea typeface="+mn-ea"/>
                          <a:cs typeface="+mn-cs"/>
                        </a:rPr>
                        <a:t> </a:t>
                      </a:r>
                      <a:r>
                        <a:rPr lang="en-IN" sz="1200" b="1" u="sng" kern="1200" dirty="0">
                          <a:solidFill>
                            <a:schemeClr val="tx1"/>
                          </a:solidFill>
                          <a:latin typeface="Bookman Old Style" pitchFamily="18" charset="0"/>
                          <a:ea typeface="+mn-ea"/>
                          <a:cs typeface="+mn-cs"/>
                        </a:rPr>
                        <a:t>Priority Sector Advances as on 30.06.2021: </a:t>
                      </a:r>
                      <a:r>
                        <a:rPr lang="en-IN" sz="1200" b="1" u="sng" kern="1200" dirty="0" err="1">
                          <a:solidFill>
                            <a:schemeClr val="tx1"/>
                          </a:solidFill>
                          <a:latin typeface="Bookman Old Style" pitchFamily="18" charset="0"/>
                          <a:ea typeface="+mn-ea"/>
                          <a:cs typeface="+mn-cs"/>
                        </a:rPr>
                        <a:t>Sectoral</a:t>
                      </a:r>
                      <a:r>
                        <a:rPr lang="en-IN" sz="1200" b="1" u="sng" kern="1200" dirty="0">
                          <a:solidFill>
                            <a:schemeClr val="tx1"/>
                          </a:solidFill>
                          <a:latin typeface="Bookman Old Style" pitchFamily="18" charset="0"/>
                          <a:ea typeface="+mn-ea"/>
                          <a:cs typeface="+mn-cs"/>
                        </a:rPr>
                        <a:t> Growth under Priority Sector Advances</a:t>
                      </a:r>
                      <a:r>
                        <a:rPr lang="en-IN" sz="1200" b="1" kern="1200" dirty="0">
                          <a:solidFill>
                            <a:schemeClr val="tx1"/>
                          </a:solidFill>
                          <a:latin typeface="Bookman Old Style" pitchFamily="18" charset="0"/>
                          <a:ea typeface="+mn-ea"/>
                          <a:cs typeface="+mn-cs"/>
                        </a:rPr>
                        <a:t>:</a:t>
                      </a:r>
                      <a:endParaRPr lang="en-IN" sz="1200" kern="1200" dirty="0">
                        <a:solidFill>
                          <a:schemeClr val="tx1"/>
                        </a:solidFill>
                        <a:latin typeface="Bookman Old Style" pitchFamily="18" charset="0"/>
                        <a:ea typeface="+mn-ea"/>
                        <a:cs typeface="+mn-cs"/>
                      </a:endParaRPr>
                    </a:p>
                    <a:p>
                      <a:pPr algn="just"/>
                      <a:r>
                        <a:rPr lang="en-IN" sz="1200" kern="1200" dirty="0">
                          <a:solidFill>
                            <a:schemeClr val="tx1"/>
                          </a:solidFill>
                          <a:latin typeface="Bookman Old Style" pitchFamily="18" charset="0"/>
                          <a:ea typeface="+mn-ea"/>
                          <a:cs typeface="+mn-cs"/>
                        </a:rPr>
                        <a:t>There was a positive growth of 24.72% in </a:t>
                      </a:r>
                      <a:r>
                        <a:rPr lang="en-IN" sz="1200" kern="1200" dirty="0" err="1">
                          <a:solidFill>
                            <a:schemeClr val="tx1"/>
                          </a:solidFill>
                          <a:latin typeface="Bookman Old Style" pitchFamily="18" charset="0"/>
                          <a:ea typeface="+mn-ea"/>
                          <a:cs typeface="+mn-cs"/>
                        </a:rPr>
                        <a:t>Sectoral</a:t>
                      </a:r>
                      <a:r>
                        <a:rPr lang="en-IN" sz="1200" kern="1200" dirty="0">
                          <a:solidFill>
                            <a:schemeClr val="tx1"/>
                          </a:solidFill>
                          <a:latin typeface="Bookman Old Style" pitchFamily="18" charset="0"/>
                          <a:ea typeface="+mn-ea"/>
                          <a:cs typeface="+mn-cs"/>
                        </a:rPr>
                        <a:t> growth under Priority Sector Advances. However, there are few banks which need to improve their lending viz. FED, ICICI, SIB &amp; YES Banks. The Chairman asked all banks to highlight the problems faced by them in sanctioning loans under the government sponsored schemes.</a:t>
                      </a:r>
                    </a:p>
                    <a:p>
                      <a:pPr algn="just"/>
                      <a:endParaRPr lang="en-IN" sz="1200" kern="1200" dirty="0">
                        <a:solidFill>
                          <a:schemeClr val="tx1"/>
                        </a:solidFill>
                        <a:latin typeface="Bookman Old Style" pitchFamily="18"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Bef>
                          <a:spcPts val="600"/>
                        </a:spcBef>
                        <a:spcAft>
                          <a:spcPts val="0"/>
                        </a:spcAft>
                      </a:pPr>
                      <a:endParaRPr lang="en-IN" sz="1200" dirty="0">
                        <a:latin typeface="Bookman Old Style" pitchFamily="18" charset="0"/>
                        <a:ea typeface="Calibri"/>
                        <a:cs typeface="Mangal"/>
                      </a:endParaRPr>
                    </a:p>
                    <a:p>
                      <a:pPr algn="ctr"/>
                      <a:endParaRPr lang="en-IN" sz="1200" b="1" kern="1200" dirty="0">
                        <a:solidFill>
                          <a:schemeClr val="tx1"/>
                        </a:solidFill>
                        <a:latin typeface="Bookman Old Style" pitchFamily="18" charset="0"/>
                        <a:ea typeface="+mn-ea"/>
                        <a:cs typeface="+mn-cs"/>
                      </a:endParaRPr>
                    </a:p>
                    <a:p>
                      <a:pPr algn="ctr"/>
                      <a:endParaRPr lang="en-IN" sz="1200" b="1" kern="1200" dirty="0">
                        <a:solidFill>
                          <a:schemeClr val="tx1"/>
                        </a:solidFill>
                        <a:latin typeface="Bookman Old Style" pitchFamily="18" charset="0"/>
                        <a:ea typeface="+mn-ea"/>
                        <a:cs typeface="+mn-cs"/>
                      </a:endParaRPr>
                    </a:p>
                    <a:p>
                      <a:pPr algn="ctr"/>
                      <a:r>
                        <a:rPr lang="en-IN" sz="1200" b="1" kern="1200" dirty="0">
                          <a:solidFill>
                            <a:schemeClr val="tx1"/>
                          </a:solidFill>
                          <a:latin typeface="Bookman Old Style" pitchFamily="18" charset="0"/>
                          <a:ea typeface="+mn-ea"/>
                          <a:cs typeface="+mn-cs"/>
                        </a:rPr>
                        <a:t>(Action – All Banks esp. BOB, Indian Bank, PSB and UNI)</a:t>
                      </a:r>
                    </a:p>
                    <a:p>
                      <a:pPr algn="ctr"/>
                      <a:endParaRPr lang="en-IN" sz="1200" b="1" kern="1200" dirty="0">
                        <a:solidFill>
                          <a:schemeClr val="tx1"/>
                        </a:solidFill>
                        <a:latin typeface="Bookman Old Style" pitchFamily="18" charset="0"/>
                        <a:ea typeface="+mn-ea"/>
                        <a:cs typeface="+mn-cs"/>
                      </a:endParaRPr>
                    </a:p>
                    <a:p>
                      <a:pPr algn="ctr"/>
                      <a:endParaRPr lang="en-IN" sz="1200" b="1" kern="1200" dirty="0">
                        <a:solidFill>
                          <a:schemeClr val="tx1"/>
                        </a:solidFill>
                        <a:latin typeface="Bookman Old Style" pitchFamily="18" charset="0"/>
                        <a:ea typeface="+mn-ea"/>
                        <a:cs typeface="+mn-cs"/>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IN" sz="1200" b="1" kern="1200" dirty="0">
                          <a:solidFill>
                            <a:schemeClr val="tx1"/>
                          </a:solidFill>
                          <a:latin typeface="Bookman Old Style" pitchFamily="18" charset="0"/>
                          <a:ea typeface="+mn-ea"/>
                          <a:cs typeface="+mn-cs"/>
                        </a:rPr>
                        <a:t>(Action – All Banks esp. BOM, CBI, IOB, FED &amp; ICICI)</a:t>
                      </a:r>
                      <a:endParaRPr lang="en-IN" sz="1200" kern="1200" dirty="0">
                        <a:solidFill>
                          <a:schemeClr val="tx1"/>
                        </a:solidFill>
                        <a:latin typeface="Bookman Old Style" pitchFamily="18" charset="0"/>
                        <a:ea typeface="+mn-ea"/>
                        <a:cs typeface="+mn-cs"/>
                      </a:endParaRPr>
                    </a:p>
                    <a:p>
                      <a:pPr algn="ctr"/>
                      <a:endParaRPr lang="en-IN" sz="1200" kern="1200" dirty="0">
                        <a:solidFill>
                          <a:schemeClr val="tx1"/>
                        </a:solidFill>
                        <a:latin typeface="Bookman Old Style" pitchFamily="18" charset="0"/>
                        <a:ea typeface="+mn-ea"/>
                        <a:cs typeface="+mn-cs"/>
                      </a:endParaRPr>
                    </a:p>
                    <a:p>
                      <a:pPr algn="ctr"/>
                      <a:endParaRPr lang="en-IN" sz="1200" kern="1200" dirty="0">
                        <a:solidFill>
                          <a:schemeClr val="tx1"/>
                        </a:solidFill>
                        <a:latin typeface="Bookman Old Style" pitchFamily="18" charset="0"/>
                        <a:ea typeface="+mn-ea"/>
                        <a:cs typeface="+mn-cs"/>
                      </a:endParaRPr>
                    </a:p>
                    <a:p>
                      <a:pPr algn="ctr"/>
                      <a:endParaRPr lang="en-IN" sz="1200" kern="1200" dirty="0">
                        <a:solidFill>
                          <a:schemeClr val="tx1"/>
                        </a:solidFill>
                        <a:latin typeface="Bookman Old Style" pitchFamily="18" charset="0"/>
                        <a:ea typeface="+mn-ea"/>
                        <a:cs typeface="+mn-cs"/>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IN" sz="1200" b="1" kern="1200" dirty="0">
                          <a:solidFill>
                            <a:schemeClr val="tx1"/>
                          </a:solidFill>
                          <a:latin typeface="Bookman Old Style" pitchFamily="18" charset="0"/>
                          <a:ea typeface="+mn-ea"/>
                          <a:cs typeface="+mn-cs"/>
                        </a:rPr>
                        <a:t>(Action – NIL sanction Banks)</a:t>
                      </a:r>
                      <a:endParaRPr lang="en-IN" sz="1200" kern="1200" dirty="0">
                        <a:solidFill>
                          <a:schemeClr val="tx1"/>
                        </a:solidFill>
                        <a:latin typeface="Bookman Old Style" pitchFamily="18" charset="0"/>
                        <a:ea typeface="+mn-ea"/>
                        <a:cs typeface="+mn-cs"/>
                      </a:endParaRPr>
                    </a:p>
                    <a:p>
                      <a:pPr algn="ctr"/>
                      <a:endParaRPr lang="en-IN" sz="1200" kern="1200" dirty="0">
                        <a:solidFill>
                          <a:schemeClr val="tx1"/>
                        </a:solidFill>
                        <a:latin typeface="Bookman Old Style" pitchFamily="18"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endParaRPr lang="en-US" sz="1200" kern="1200" dirty="0">
                        <a:solidFill>
                          <a:schemeClr val="tx1"/>
                        </a:solidFill>
                        <a:latin typeface="Bookman Old Style" pitchFamily="18" charset="0"/>
                        <a:ea typeface="+mn-ea"/>
                        <a:cs typeface="+mn-cs"/>
                      </a:endParaRPr>
                    </a:p>
                    <a:p>
                      <a:pPr algn="just"/>
                      <a:endParaRPr lang="en-US" sz="1200" kern="1200" dirty="0">
                        <a:solidFill>
                          <a:schemeClr val="tx1"/>
                        </a:solidFill>
                        <a:latin typeface="Bookman Old Style" pitchFamily="18" charset="0"/>
                        <a:ea typeface="+mn-ea"/>
                        <a:cs typeface="+mn-cs"/>
                      </a:endParaRPr>
                    </a:p>
                    <a:p>
                      <a:pPr algn="just"/>
                      <a:endParaRPr lang="en-US" sz="1200" kern="1200" dirty="0">
                        <a:solidFill>
                          <a:schemeClr val="tx1"/>
                        </a:solidFill>
                        <a:latin typeface="Bookman Old Style" pitchFamily="18" charset="0"/>
                        <a:ea typeface="+mn-ea"/>
                        <a:cs typeface="+mn-cs"/>
                      </a:endParaRPr>
                    </a:p>
                    <a:p>
                      <a:pPr algn="just"/>
                      <a:endParaRPr lang="en-US" sz="1200" kern="1200" dirty="0">
                        <a:solidFill>
                          <a:schemeClr val="tx1"/>
                        </a:solidFill>
                        <a:latin typeface="Bookman Old Style" pitchFamily="18" charset="0"/>
                        <a:ea typeface="+mn-ea"/>
                        <a:cs typeface="+mn-cs"/>
                      </a:endParaRPr>
                    </a:p>
                    <a:p>
                      <a:pPr algn="just"/>
                      <a:r>
                        <a:rPr lang="en-US" sz="1200" kern="1200" dirty="0">
                          <a:solidFill>
                            <a:schemeClr val="tx1"/>
                          </a:solidFill>
                          <a:latin typeface="Bookman Old Style" pitchFamily="18" charset="0"/>
                          <a:ea typeface="+mn-ea"/>
                          <a:cs typeface="+mn-cs"/>
                        </a:rPr>
                        <a:t>Except IOB, UNI, SIB &amp;YES Banks, all other Banks have reported improvement in ACP achievements.</a:t>
                      </a:r>
                      <a:endParaRPr lang="en-IN" sz="1200" kern="1200" dirty="0">
                        <a:solidFill>
                          <a:schemeClr val="tx1"/>
                        </a:solidFill>
                        <a:latin typeface="Bookman Old Style" pitchFamily="18" charset="0"/>
                        <a:ea typeface="+mn-ea"/>
                        <a:cs typeface="+mn-cs"/>
                      </a:endParaRPr>
                    </a:p>
                    <a:p>
                      <a:pPr algn="just">
                        <a:spcAft>
                          <a:spcPts val="1000"/>
                        </a:spcAft>
                      </a:pPr>
                      <a:endParaRPr lang="en-IN" sz="1200" dirty="0">
                        <a:latin typeface="Bookman Old Style" pitchFamily="18" charset="0"/>
                        <a:ea typeface="Calibri"/>
                        <a:cs typeface="Mangal"/>
                      </a:endParaRPr>
                    </a:p>
                    <a:p>
                      <a:pPr algn="just">
                        <a:spcAft>
                          <a:spcPts val="1000"/>
                        </a:spcAft>
                      </a:pPr>
                      <a:endParaRPr lang="en-IN" sz="1200" dirty="0">
                        <a:latin typeface="Bookman Old Style" pitchFamily="18" charset="0"/>
                        <a:ea typeface="Calibri"/>
                        <a:cs typeface="Mangal"/>
                      </a:endParaRPr>
                    </a:p>
                    <a:p>
                      <a:pPr algn="just">
                        <a:spcAft>
                          <a:spcPts val="1000"/>
                        </a:spcAft>
                      </a:pPr>
                      <a:endParaRPr lang="en-IN" sz="1200" dirty="0">
                        <a:latin typeface="Bookman Old Style" pitchFamily="18" charset="0"/>
                        <a:ea typeface="Calibri"/>
                        <a:cs typeface="Mangal"/>
                      </a:endParaRPr>
                    </a:p>
                    <a:p>
                      <a:pPr algn="just">
                        <a:spcAft>
                          <a:spcPts val="1000"/>
                        </a:spcAft>
                      </a:pPr>
                      <a:r>
                        <a:rPr lang="en-US" sz="1200" kern="1200" dirty="0">
                          <a:solidFill>
                            <a:schemeClr val="tx1"/>
                          </a:solidFill>
                          <a:latin typeface="Bookman Old Style" pitchFamily="18" charset="0"/>
                          <a:ea typeface="+mn-ea"/>
                          <a:cs typeface="+mn-cs"/>
                        </a:rPr>
                        <a:t>All Banks except BOM, IOB, BANDHAAN, FED &amp; SIB have shown improvement in September, 2021 quarter.</a:t>
                      </a:r>
                    </a:p>
                    <a:p>
                      <a:pPr algn="just">
                        <a:spcAft>
                          <a:spcPts val="1000"/>
                        </a:spcAft>
                      </a:pPr>
                      <a:endParaRPr lang="en-US" sz="1200" kern="1200" dirty="0">
                        <a:solidFill>
                          <a:schemeClr val="tx1"/>
                        </a:solidFill>
                        <a:latin typeface="Bookman Old Style" pitchFamily="18" charset="0"/>
                        <a:ea typeface="+mn-ea"/>
                        <a:cs typeface="+mn-cs"/>
                      </a:endParaRPr>
                    </a:p>
                    <a:p>
                      <a:pPr algn="just">
                        <a:spcAft>
                          <a:spcPts val="1000"/>
                        </a:spcAft>
                      </a:pPr>
                      <a:endParaRPr lang="en-US" sz="1200" kern="1200" dirty="0">
                        <a:solidFill>
                          <a:schemeClr val="tx1"/>
                        </a:solidFill>
                        <a:latin typeface="Bookman Old Style" pitchFamily="18" charset="0"/>
                        <a:ea typeface="+mn-ea"/>
                        <a:cs typeface="+mn-cs"/>
                      </a:endParaRPr>
                    </a:p>
                    <a:p>
                      <a:pPr algn="just">
                        <a:spcAft>
                          <a:spcPts val="1000"/>
                        </a:spcAft>
                      </a:pPr>
                      <a:r>
                        <a:rPr lang="en-US" sz="1200" kern="1200" dirty="0">
                          <a:solidFill>
                            <a:schemeClr val="tx1"/>
                          </a:solidFill>
                          <a:latin typeface="Bookman Old Style" pitchFamily="18" charset="0"/>
                          <a:ea typeface="+mn-ea"/>
                          <a:cs typeface="+mn-cs"/>
                        </a:rPr>
                        <a:t>All Banks except SIB have shown improvement. However, SIB reported that 2 applications under Priority Sector are under process</a:t>
                      </a:r>
                      <a:endParaRPr lang="en-IN" sz="1200" dirty="0">
                        <a:latin typeface="Bookman Old Style" pitchFamily="18" charset="0"/>
                        <a:ea typeface="Calibri"/>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0"/>
                  </a:ext>
                </a:extLst>
              </a:tr>
            </a:tbl>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 xmlns:a16="http://schemas.microsoft.com/office/drawing/2014/main" id="{57B789EF-5429-4B0C-90B1-C665BFD7594B}"/>
              </a:ext>
            </a:extLst>
          </p:cNvPr>
          <p:cNvSpPr txBox="1"/>
          <p:nvPr/>
        </p:nvSpPr>
        <p:spPr>
          <a:xfrm>
            <a:off x="214282" y="142858"/>
            <a:ext cx="8715436" cy="369332"/>
          </a:xfrm>
          <a:prstGeom prst="rect">
            <a:avLst/>
          </a:prstGeom>
          <a:noFill/>
        </p:spPr>
        <p:txBody>
          <a:bodyPr wrap="square">
            <a:spAutoFit/>
          </a:bodyPr>
          <a:lstStyle/>
          <a:p>
            <a:pPr>
              <a:lnSpc>
                <a:spcPct val="150000"/>
              </a:lnSpc>
              <a:spcAft>
                <a:spcPts val="800"/>
              </a:spcAft>
            </a:pPr>
            <a:r>
              <a:rPr lang="en-US" sz="1200" b="1" dirty="0" smtClean="0">
                <a:effectLst/>
                <a:latin typeface="Bookman Old Style" pitchFamily="18" charset="0"/>
                <a:ea typeface="Calibri" panose="020F0502020204030204" pitchFamily="34" charset="0"/>
                <a:cs typeface="Arial" panose="020B0604020202020204" pitchFamily="34" charset="0"/>
              </a:rPr>
              <a:t>V</a:t>
            </a:r>
            <a:r>
              <a:rPr lang="en-US" sz="1200" b="1" dirty="0">
                <a:effectLst/>
                <a:latin typeface="Bookman Old Style" pitchFamily="18" charset="0"/>
                <a:ea typeface="Calibri" panose="020F0502020204030204" pitchFamily="34" charset="0"/>
                <a:cs typeface="Arial" panose="020B0604020202020204" pitchFamily="34" charset="0"/>
              </a:rPr>
              <a:t>: Any other specific issue relating to FI/FL/Digital </a:t>
            </a:r>
            <a:r>
              <a:rPr lang="en-US" sz="1200" b="1" dirty="0" smtClean="0">
                <a:effectLst/>
                <a:latin typeface="Bookman Old Style" pitchFamily="18" charset="0"/>
                <a:ea typeface="Calibri" panose="020F0502020204030204" pitchFamily="34" charset="0"/>
                <a:cs typeface="Arial" panose="020B0604020202020204" pitchFamily="34" charset="0"/>
              </a:rPr>
              <a:t>Payments</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1"/>
          <p:cNvSpPr>
            <a:spLocks noChangeArrowheads="1"/>
          </p:cNvSpPr>
          <p:nvPr/>
        </p:nvSpPr>
        <p:spPr bwMode="auto">
          <a:xfrm>
            <a:off x="214282" y="642924"/>
            <a:ext cx="1524000" cy="307777"/>
          </a:xfrm>
          <a:prstGeom prst="rect">
            <a:avLst/>
          </a:prstGeom>
          <a:solidFill>
            <a:schemeClr val="accent1">
              <a:lumMod val="20000"/>
              <a:lumOff val="80000"/>
            </a:schemeClr>
          </a:solidFill>
          <a:ln w="9525">
            <a:solidFill>
              <a:schemeClr val="tx1">
                <a:lumMod val="95000"/>
                <a:lumOff val="5000"/>
              </a:schemeClr>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sng" strike="noStrike" cap="none" normalizeH="0" baseline="0" dirty="0">
                <a:ln>
                  <a:noFill/>
                </a:ln>
                <a:solidFill>
                  <a:schemeClr val="tx1"/>
                </a:solidFill>
                <a:effectLst/>
                <a:latin typeface="Bookman Old Style" pitchFamily="18" charset="0"/>
                <a:ea typeface="Calibri" pitchFamily="34" charset="0"/>
                <a:cs typeface="Mangal"/>
              </a:rPr>
              <a:t>AGENDA – 10:</a:t>
            </a:r>
            <a:endParaRPr kumimoji="0" lang="en-US" sz="1400" b="0" i="0" u="none" strike="noStrike" cap="none" normalizeH="0" baseline="0" dirty="0">
              <a:ln>
                <a:noFill/>
              </a:ln>
              <a:solidFill>
                <a:schemeClr val="tx1"/>
              </a:solidFill>
              <a:effectLst/>
              <a:latin typeface="Bookman Old Style" pitchFamily="18" charset="0"/>
              <a:cs typeface="Arial" pitchFamily="34" charset="0"/>
            </a:endParaRPr>
          </a:p>
        </p:txBody>
      </p:sp>
      <p:sp>
        <p:nvSpPr>
          <p:cNvPr id="4" name="Rectangle 3"/>
          <p:cNvSpPr/>
          <p:nvPr/>
        </p:nvSpPr>
        <p:spPr>
          <a:xfrm>
            <a:off x="214282" y="1071552"/>
            <a:ext cx="8786874" cy="1606209"/>
          </a:xfrm>
          <a:prstGeom prst="rect">
            <a:avLst/>
          </a:prstGeom>
        </p:spPr>
        <p:txBody>
          <a:bodyPr wrap="square">
            <a:spAutoFit/>
          </a:bodyPr>
          <a:lstStyle/>
          <a:p>
            <a:pPr algn="just">
              <a:lnSpc>
                <a:spcPts val="1510"/>
              </a:lnSpc>
              <a:spcAft>
                <a:spcPts val="1000"/>
              </a:spcAft>
            </a:pPr>
            <a:r>
              <a:rPr lang="en-IN" sz="1200" b="1" dirty="0" smtClean="0">
                <a:solidFill>
                  <a:srgbClr val="000000"/>
                </a:solidFill>
                <a:latin typeface="Bookman Old Style" pitchFamily="18" charset="0"/>
                <a:ea typeface="Calibri" panose="020F0502020204030204" pitchFamily="34" charset="0"/>
                <a:cs typeface="Century Gothic" panose="020B0502020202020204" pitchFamily="34" charset="0"/>
              </a:rPr>
              <a:t>    Any other Business with permission from the Chair.</a:t>
            </a:r>
            <a:endParaRPr lang="en-IN" sz="1200" dirty="0" smtClean="0">
              <a:latin typeface="Bookman Old Style" pitchFamily="18" charset="0"/>
              <a:ea typeface="Calibri" panose="020F0502020204030204" pitchFamily="34" charset="0"/>
              <a:cs typeface="Mangal" panose="02040503050203030202" pitchFamily="18" charset="0"/>
            </a:endParaRPr>
          </a:p>
          <a:p>
            <a:pPr marL="457200" indent="-228600" algn="just">
              <a:lnSpc>
                <a:spcPct val="107000"/>
              </a:lnSpc>
              <a:spcAft>
                <a:spcPts val="800"/>
              </a:spcAft>
            </a:pPr>
            <a:r>
              <a:rPr lang="en-IN" sz="1200" dirty="0" smtClean="0">
                <a:solidFill>
                  <a:srgbClr val="000000"/>
                </a:solidFill>
                <a:latin typeface="Bookman Old Style" pitchFamily="18" charset="0"/>
                <a:ea typeface="Calibri" panose="020F0502020204030204" pitchFamily="34" charset="0"/>
                <a:cs typeface="Century Gothic" panose="020B0502020202020204" pitchFamily="34" charset="0"/>
              </a:rPr>
              <a:t>     Closure of Bank Branches by Local Level Task Force declaration of certain area as a Containment Zone during Covid-19 pandemic.</a:t>
            </a:r>
          </a:p>
          <a:p>
            <a:pPr marL="457200" indent="-228600">
              <a:lnSpc>
                <a:spcPct val="107000"/>
              </a:lnSpc>
              <a:spcAft>
                <a:spcPts val="800"/>
              </a:spcAft>
            </a:pPr>
            <a:r>
              <a:rPr lang="en-IN" sz="1200" b="1" u="sng" dirty="0" smtClean="0">
                <a:solidFill>
                  <a:srgbClr val="000000"/>
                </a:solidFill>
                <a:latin typeface="Bookman Old Style" pitchFamily="18" charset="0"/>
                <a:ea typeface="Calibri" panose="020F0502020204030204" pitchFamily="34" charset="0"/>
                <a:cs typeface="Century Gothic" panose="020B0502020202020204" pitchFamily="34" charset="0"/>
              </a:rPr>
              <a:t>Progress in Increasing Digital modes of Payment in the State:</a:t>
            </a:r>
            <a:endParaRPr lang="en-IN" sz="1200" dirty="0" smtClean="0">
              <a:latin typeface="Bookman Old Style" pitchFamily="18" charset="0"/>
              <a:ea typeface="Calibri" panose="020F0502020204030204" pitchFamily="34" charset="0"/>
              <a:cs typeface="Mangal" panose="02040503050203030202" pitchFamily="18" charset="0"/>
            </a:endParaRPr>
          </a:p>
          <a:p>
            <a:pPr marL="450215" algn="just">
              <a:lnSpc>
                <a:spcPct val="107000"/>
              </a:lnSpc>
              <a:spcAft>
                <a:spcPts val="1000"/>
              </a:spcAft>
            </a:pPr>
            <a:r>
              <a:rPr lang="en-IN" sz="1200" b="1" dirty="0" err="1" smtClean="0">
                <a:solidFill>
                  <a:srgbClr val="000000"/>
                </a:solidFill>
                <a:latin typeface="Bookman Old Style" pitchFamily="18" charset="0"/>
                <a:ea typeface="Calibri" panose="020F0502020204030204" pitchFamily="34" charset="0"/>
                <a:cs typeface="Century Gothic" panose="020B0502020202020204" pitchFamily="34" charset="0"/>
              </a:rPr>
              <a:t>Serchhip</a:t>
            </a:r>
            <a:r>
              <a:rPr lang="en-IN" sz="1200" b="1" dirty="0" smtClean="0">
                <a:solidFill>
                  <a:srgbClr val="000000"/>
                </a:solidFill>
                <a:latin typeface="Bookman Old Style" pitchFamily="18" charset="0"/>
                <a:ea typeface="Calibri" panose="020F0502020204030204" pitchFamily="34" charset="0"/>
                <a:cs typeface="Century Gothic" panose="020B0502020202020204" pitchFamily="34" charset="0"/>
              </a:rPr>
              <a:t> District</a:t>
            </a:r>
            <a:r>
              <a:rPr lang="en-IN" sz="1200" dirty="0" smtClean="0">
                <a:solidFill>
                  <a:srgbClr val="000000"/>
                </a:solidFill>
                <a:latin typeface="Bookman Old Style" pitchFamily="18" charset="0"/>
                <a:ea typeface="Calibri" panose="020F0502020204030204" pitchFamily="34" charset="0"/>
                <a:cs typeface="Century Gothic" panose="020B0502020202020204" pitchFamily="34" charset="0"/>
              </a:rPr>
              <a:t> has been identified as the 2nd district for 100% digitization. The House may approve the 2nd district identified by SLBC for 100% digitization.</a:t>
            </a:r>
            <a:endParaRPr lang="en-IN" sz="1200" dirty="0">
              <a:latin typeface="Bookman Old Style" pitchFamily="18" charset="0"/>
              <a:ea typeface="Calibri" panose="020F0502020204030204" pitchFamily="34" charset="0"/>
              <a:cs typeface="Mangal" panose="02040503050203030202" pitchFamily="18" charset="0"/>
            </a:endParaRPr>
          </a:p>
        </p:txBody>
      </p:sp>
    </p:spTree>
    <p:extLst>
      <p:ext uri="{BB962C8B-B14F-4D97-AF65-F5344CB8AC3E}">
        <p14:creationId xmlns="" xmlns:p14="http://schemas.microsoft.com/office/powerpoint/2010/main" val="11474728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hank-you-poster-spectrum-brush-260nw-1153070891.jpg"/>
          <p:cNvPicPr>
            <a:picLocks noChangeAspect="1"/>
          </p:cNvPicPr>
          <p:nvPr/>
        </p:nvPicPr>
        <p:blipFill>
          <a:blip r:embed="rId2"/>
          <a:stretch>
            <a:fillRect/>
          </a:stretch>
        </p:blipFill>
        <p:spPr>
          <a:xfrm>
            <a:off x="1" y="0"/>
            <a:ext cx="9144000" cy="3200400"/>
          </a:xfrm>
          <a:prstGeom prst="rect">
            <a:avLst/>
          </a:prstGeom>
          <a:ln>
            <a:solidFill>
              <a:schemeClr val="tx1"/>
            </a:solidFill>
          </a:ln>
        </p:spPr>
      </p:pic>
      <p:sp>
        <p:nvSpPr>
          <p:cNvPr id="5" name="Title 1"/>
          <p:cNvSpPr txBox="1">
            <a:spLocks/>
          </p:cNvSpPr>
          <p:nvPr/>
        </p:nvSpPr>
        <p:spPr>
          <a:xfrm>
            <a:off x="1" y="3200400"/>
            <a:ext cx="9143999" cy="1943100"/>
          </a:xfrm>
          <a:prstGeom prst="rect">
            <a:avLst/>
          </a:prstGeom>
          <a:solidFill>
            <a:schemeClr val="accent6"/>
          </a:solidFill>
          <a:ln>
            <a:solidFill>
              <a:schemeClr val="tx1"/>
            </a:solidFill>
          </a:ln>
        </p:spPr>
        <p:txBody>
          <a:bodyPr vert="horz" lIns="75520" tIns="37760" rIns="75520" bIns="37760" rtlCol="0" anchor="ctr">
            <a:noAutofit/>
          </a:bodyPr>
          <a:lstStyle/>
          <a:p>
            <a:pPr algn="ctr" defTabSz="755203">
              <a:spcBef>
                <a:spcPct val="0"/>
              </a:spcBef>
              <a:defRPr/>
            </a:pPr>
            <a:r>
              <a:rPr lang="en-US" sz="4000" b="1" dirty="0">
                <a:solidFill>
                  <a:schemeClr val="tx2">
                    <a:lumMod val="75000"/>
                  </a:schemeClr>
                </a:solidFill>
                <a:latin typeface="Quixley LET" pitchFamily="2" charset="0"/>
                <a:ea typeface="Ebrima" pitchFamily="2" charset="0"/>
                <a:cs typeface="Ebrima" pitchFamily="2" charset="0"/>
              </a:rPr>
              <a:t>STATE LEVEL BANKERS’ COMMITTEE</a:t>
            </a:r>
          </a:p>
          <a:p>
            <a:pPr algn="ctr" defTabSz="755203">
              <a:spcBef>
                <a:spcPct val="0"/>
              </a:spcBef>
              <a:defRPr/>
            </a:pPr>
            <a:r>
              <a:rPr lang="en-US" sz="4000" b="1" dirty="0">
                <a:solidFill>
                  <a:schemeClr val="tx2">
                    <a:lumMod val="75000"/>
                  </a:schemeClr>
                </a:solidFill>
                <a:latin typeface="Quixley LET" pitchFamily="2" charset="0"/>
                <a:ea typeface="Ebrima" pitchFamily="2" charset="0"/>
                <a:cs typeface="Ebrima" pitchFamily="2" charset="0"/>
              </a:rPr>
              <a:t>MIZORAM</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76201" y="133350"/>
          <a:ext cx="8991599" cy="4876800"/>
        </p:xfrm>
        <a:graphic>
          <a:graphicData uri="http://schemas.openxmlformats.org/drawingml/2006/table">
            <a:tbl>
              <a:tblPr/>
              <a:tblGrid>
                <a:gridCol w="438615">
                  <a:extLst>
                    <a:ext uri="{9D8B030D-6E8A-4147-A177-3AD203B41FA5}">
                      <a16:colId xmlns="" xmlns:a16="http://schemas.microsoft.com/office/drawing/2014/main" val="20000"/>
                    </a:ext>
                  </a:extLst>
                </a:gridCol>
                <a:gridCol w="4666785">
                  <a:extLst>
                    <a:ext uri="{9D8B030D-6E8A-4147-A177-3AD203B41FA5}">
                      <a16:colId xmlns="" xmlns:a16="http://schemas.microsoft.com/office/drawing/2014/main" val="20001"/>
                    </a:ext>
                  </a:extLst>
                </a:gridCol>
                <a:gridCol w="1066800">
                  <a:extLst>
                    <a:ext uri="{9D8B030D-6E8A-4147-A177-3AD203B41FA5}">
                      <a16:colId xmlns="" xmlns:a16="http://schemas.microsoft.com/office/drawing/2014/main" val="20002"/>
                    </a:ext>
                  </a:extLst>
                </a:gridCol>
                <a:gridCol w="2819399">
                  <a:extLst>
                    <a:ext uri="{9D8B030D-6E8A-4147-A177-3AD203B41FA5}">
                      <a16:colId xmlns="" xmlns:a16="http://schemas.microsoft.com/office/drawing/2014/main" val="20003"/>
                    </a:ext>
                  </a:extLst>
                </a:gridCol>
              </a:tblGrid>
              <a:tr h="1118658">
                <a:tc>
                  <a:txBody>
                    <a:bodyPr/>
                    <a:lstStyle/>
                    <a:p>
                      <a:pPr algn="ctr">
                        <a:spcAft>
                          <a:spcPts val="0"/>
                        </a:spcAft>
                      </a:pPr>
                      <a:endParaRPr lang="en-IN" sz="12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r>
                        <a:rPr lang="en-IN" sz="1200" b="1" kern="1200" dirty="0">
                          <a:solidFill>
                            <a:schemeClr val="tx1"/>
                          </a:solidFill>
                          <a:latin typeface="Bookman Old Style" pitchFamily="18" charset="0"/>
                          <a:ea typeface="+mn-ea"/>
                          <a:cs typeface="+mn-cs"/>
                        </a:rPr>
                        <a:t>(ii) </a:t>
                      </a:r>
                      <a:r>
                        <a:rPr lang="en-IN" sz="1200" b="1" kern="1200" dirty="0" err="1">
                          <a:solidFill>
                            <a:schemeClr val="tx1"/>
                          </a:solidFill>
                          <a:latin typeface="Bookman Old Style" pitchFamily="18" charset="0"/>
                          <a:ea typeface="+mn-ea"/>
                          <a:cs typeface="+mn-cs"/>
                        </a:rPr>
                        <a:t>Pradhan</a:t>
                      </a:r>
                      <a:r>
                        <a:rPr lang="en-IN" sz="1200" b="1" kern="1200" dirty="0">
                          <a:solidFill>
                            <a:schemeClr val="tx1"/>
                          </a:solidFill>
                          <a:latin typeface="Bookman Old Style" pitchFamily="18" charset="0"/>
                          <a:ea typeface="+mn-ea"/>
                          <a:cs typeface="+mn-cs"/>
                        </a:rPr>
                        <a:t> </a:t>
                      </a:r>
                      <a:r>
                        <a:rPr lang="en-IN" sz="1200" b="1" kern="1200" dirty="0" err="1">
                          <a:solidFill>
                            <a:schemeClr val="tx1"/>
                          </a:solidFill>
                          <a:latin typeface="Bookman Old Style" pitchFamily="18" charset="0"/>
                          <a:ea typeface="+mn-ea"/>
                          <a:cs typeface="+mn-cs"/>
                        </a:rPr>
                        <a:t>Mantri</a:t>
                      </a:r>
                      <a:r>
                        <a:rPr lang="en-IN" sz="1200" b="1" kern="1200" dirty="0">
                          <a:solidFill>
                            <a:schemeClr val="tx1"/>
                          </a:solidFill>
                          <a:latin typeface="Bookman Old Style" pitchFamily="18" charset="0"/>
                          <a:ea typeface="+mn-ea"/>
                          <a:cs typeface="+mn-cs"/>
                        </a:rPr>
                        <a:t> </a:t>
                      </a:r>
                      <a:r>
                        <a:rPr lang="en-IN" sz="1200" b="1" kern="1200" dirty="0" err="1">
                          <a:solidFill>
                            <a:schemeClr val="tx1"/>
                          </a:solidFill>
                          <a:latin typeface="Bookman Old Style" pitchFamily="18" charset="0"/>
                          <a:ea typeface="+mn-ea"/>
                          <a:cs typeface="+mn-cs"/>
                        </a:rPr>
                        <a:t>Mudra</a:t>
                      </a:r>
                      <a:r>
                        <a:rPr lang="en-IN" sz="1200" b="1" kern="1200" dirty="0">
                          <a:solidFill>
                            <a:schemeClr val="tx1"/>
                          </a:solidFill>
                          <a:latin typeface="Bookman Old Style" pitchFamily="18" charset="0"/>
                          <a:ea typeface="+mn-ea"/>
                          <a:cs typeface="+mn-cs"/>
                        </a:rPr>
                        <a:t> Yojana (PMMY) as on 30.06.2021:</a:t>
                      </a:r>
                      <a:endParaRPr lang="en-IN" sz="1200" kern="1200" dirty="0">
                        <a:solidFill>
                          <a:schemeClr val="tx1"/>
                        </a:solidFill>
                        <a:latin typeface="Bookman Old Style" pitchFamily="18" charset="0"/>
                        <a:ea typeface="+mn-ea"/>
                        <a:cs typeface="+mn-cs"/>
                      </a:endParaRPr>
                    </a:p>
                    <a:p>
                      <a:pPr algn="just"/>
                      <a:r>
                        <a:rPr lang="en-IN" sz="1200" kern="1200" dirty="0">
                          <a:solidFill>
                            <a:schemeClr val="tx1"/>
                          </a:solidFill>
                          <a:latin typeface="Bookman Old Style" pitchFamily="18" charset="0"/>
                          <a:ea typeface="+mn-ea"/>
                          <a:cs typeface="+mn-cs"/>
                        </a:rPr>
                        <a:t>There was a YOY -</a:t>
                      </a:r>
                      <a:r>
                        <a:rPr lang="en-IN" sz="1200" kern="1200" dirty="0" err="1">
                          <a:solidFill>
                            <a:schemeClr val="tx1"/>
                          </a:solidFill>
                          <a:latin typeface="Bookman Old Style" pitchFamily="18" charset="0"/>
                          <a:ea typeface="+mn-ea"/>
                          <a:cs typeface="+mn-cs"/>
                        </a:rPr>
                        <a:t>ve</a:t>
                      </a:r>
                      <a:r>
                        <a:rPr lang="en-IN" sz="1200" kern="1200" dirty="0">
                          <a:solidFill>
                            <a:schemeClr val="tx1"/>
                          </a:solidFill>
                          <a:latin typeface="Bookman Old Style" pitchFamily="18" charset="0"/>
                          <a:ea typeface="+mn-ea"/>
                          <a:cs typeface="+mn-cs"/>
                        </a:rPr>
                        <a:t> growth of Rs.19.52 crores in MUDRA as on 30.06.2021 which is mainly attributed due to covid-19 pandemic. There are Banks who have not sanctioned any loan under MUDRA like Axis, NESFB and YES Bank. The chairman urged these banks to sanction MUDRA during next quarter.</a:t>
                      </a:r>
                    </a:p>
                    <a:p>
                      <a:pPr algn="just"/>
                      <a:endParaRPr lang="en-IN" sz="800" kern="1200" dirty="0">
                        <a:solidFill>
                          <a:schemeClr val="tx1"/>
                        </a:solidFill>
                        <a:latin typeface="Bookman Old Style" pitchFamily="18" charset="0"/>
                        <a:ea typeface="+mn-ea"/>
                        <a:cs typeface="+mn-cs"/>
                      </a:endParaRPr>
                    </a:p>
                    <a:p>
                      <a:pPr algn="just"/>
                      <a:r>
                        <a:rPr lang="en-IN" sz="1200" b="1" kern="1200" dirty="0">
                          <a:solidFill>
                            <a:schemeClr val="tx1"/>
                          </a:solidFill>
                          <a:latin typeface="Bookman Old Style" pitchFamily="18" charset="0"/>
                          <a:ea typeface="+mn-ea"/>
                          <a:cs typeface="+mn-cs"/>
                        </a:rPr>
                        <a:t>(iii) Govt. Sponsored Schemes (GSS):</a:t>
                      </a:r>
                      <a:endParaRPr lang="en-IN" sz="1200" kern="1200" dirty="0">
                        <a:solidFill>
                          <a:schemeClr val="tx1"/>
                        </a:solidFill>
                        <a:latin typeface="Bookman Old Style" pitchFamily="18" charset="0"/>
                        <a:ea typeface="+mn-ea"/>
                        <a:cs typeface="+mn-cs"/>
                      </a:endParaRPr>
                    </a:p>
                    <a:p>
                      <a:pPr algn="just"/>
                      <a:r>
                        <a:rPr lang="en-IN" sz="1200" kern="1200" dirty="0">
                          <a:solidFill>
                            <a:schemeClr val="tx1"/>
                          </a:solidFill>
                          <a:latin typeface="Bookman Old Style" pitchFamily="18" charset="0"/>
                          <a:ea typeface="+mn-ea"/>
                          <a:cs typeface="+mn-cs"/>
                        </a:rPr>
                        <a:t>There was disbursement of Rs. 15.38 crores under Govt. Sponsored Schemes during the first quarter with an outstanding amount of Rs. 192.60 crores. Though the chairman expressed satisfaction over the performance of banks during first quarter, he urged the banks to achieve the target by end of FY 2021-22.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endParaRPr lang="en-IN" sz="1200" kern="1200" dirty="0">
                        <a:solidFill>
                          <a:schemeClr val="tx1"/>
                        </a:solidFill>
                        <a:latin typeface="Bookman Old Style" pitchFamily="18" charset="0"/>
                        <a:ea typeface="+mn-ea"/>
                        <a:cs typeface="+mn-cs"/>
                      </a:endParaRPr>
                    </a:p>
                    <a:p>
                      <a:pPr algn="ctr"/>
                      <a:endParaRPr lang="en-IN" sz="1200" kern="1200" dirty="0">
                        <a:solidFill>
                          <a:schemeClr val="tx1"/>
                        </a:solidFill>
                        <a:latin typeface="Bookman Old Style" pitchFamily="18" charset="0"/>
                        <a:ea typeface="+mn-ea"/>
                        <a:cs typeface="+mn-cs"/>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IN" sz="1200" b="1" kern="1200" dirty="0">
                          <a:solidFill>
                            <a:schemeClr val="tx1"/>
                          </a:solidFill>
                          <a:latin typeface="Bookman Old Style" pitchFamily="18" charset="0"/>
                          <a:ea typeface="+mn-ea"/>
                          <a:cs typeface="+mn-cs"/>
                        </a:rPr>
                        <a:t>(Action – All Banks)</a:t>
                      </a:r>
                      <a:endParaRPr lang="en-IN" sz="1200" kern="1200" dirty="0">
                        <a:solidFill>
                          <a:schemeClr val="tx1"/>
                        </a:solidFill>
                        <a:latin typeface="Bookman Old Style" pitchFamily="18" charset="0"/>
                        <a:ea typeface="+mn-ea"/>
                        <a:cs typeface="+mn-cs"/>
                      </a:endParaRPr>
                    </a:p>
                    <a:p>
                      <a:pPr algn="ctr"/>
                      <a:endParaRPr lang="en-IN" sz="1200" kern="1200" dirty="0">
                        <a:solidFill>
                          <a:schemeClr val="tx1"/>
                        </a:solidFill>
                        <a:latin typeface="Bookman Old Style" pitchFamily="18" charset="0"/>
                        <a:ea typeface="+mn-ea"/>
                        <a:cs typeface="+mn-cs"/>
                      </a:endParaRPr>
                    </a:p>
                    <a:p>
                      <a:pPr algn="ctr"/>
                      <a:endParaRPr lang="en-IN" sz="1200" kern="1200" dirty="0">
                        <a:solidFill>
                          <a:schemeClr val="tx1"/>
                        </a:solidFill>
                        <a:latin typeface="Bookman Old Style" pitchFamily="18" charset="0"/>
                        <a:ea typeface="+mn-ea"/>
                        <a:cs typeface="+mn-cs"/>
                      </a:endParaRPr>
                    </a:p>
                    <a:p>
                      <a:pPr algn="ctr"/>
                      <a:endParaRPr lang="en-IN" sz="1200" kern="1200" dirty="0">
                        <a:solidFill>
                          <a:schemeClr val="tx1"/>
                        </a:solidFill>
                        <a:latin typeface="Bookman Old Style" pitchFamily="18" charset="0"/>
                        <a:ea typeface="+mn-ea"/>
                        <a:cs typeface="+mn-cs"/>
                      </a:endParaRPr>
                    </a:p>
                    <a:p>
                      <a:pPr algn="ctr"/>
                      <a:endParaRPr lang="en-IN" sz="1200" kern="1200" dirty="0">
                        <a:solidFill>
                          <a:schemeClr val="tx1"/>
                        </a:solidFill>
                        <a:latin typeface="Bookman Old Style" pitchFamily="18" charset="0"/>
                        <a:ea typeface="+mn-ea"/>
                        <a:cs typeface="+mn-cs"/>
                      </a:endParaRPr>
                    </a:p>
                    <a:p>
                      <a:pPr algn="ctr"/>
                      <a:endParaRPr lang="en-IN" sz="1200" kern="1200" dirty="0">
                        <a:solidFill>
                          <a:schemeClr val="tx1"/>
                        </a:solidFill>
                        <a:latin typeface="Bookman Old Style" pitchFamily="18" charset="0"/>
                        <a:ea typeface="+mn-ea"/>
                        <a:cs typeface="+mn-cs"/>
                      </a:endParaRPr>
                    </a:p>
                    <a:p>
                      <a:pPr algn="ctr"/>
                      <a:endParaRPr lang="en-IN" sz="1200" kern="1200" dirty="0">
                        <a:solidFill>
                          <a:schemeClr val="tx1"/>
                        </a:solidFill>
                        <a:latin typeface="Bookman Old Style" pitchFamily="18" charset="0"/>
                        <a:ea typeface="+mn-ea"/>
                        <a:cs typeface="+mn-cs"/>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IN" sz="1200" b="1" kern="1200" dirty="0">
                          <a:solidFill>
                            <a:schemeClr val="tx1"/>
                          </a:solidFill>
                          <a:latin typeface="Bookman Old Style" pitchFamily="18" charset="0"/>
                          <a:ea typeface="+mn-ea"/>
                          <a:cs typeface="+mn-cs"/>
                        </a:rPr>
                        <a:t>(Action – All Banks)</a:t>
                      </a:r>
                      <a:endParaRPr lang="en-IN" sz="1200" kern="1200" dirty="0">
                        <a:solidFill>
                          <a:schemeClr val="tx1"/>
                        </a:solidFill>
                        <a:latin typeface="Bookman Old Style" pitchFamily="18" charset="0"/>
                        <a:ea typeface="+mn-ea"/>
                        <a:cs typeface="+mn-cs"/>
                      </a:endParaRPr>
                    </a:p>
                    <a:p>
                      <a:pPr algn="ctr"/>
                      <a:endParaRPr lang="en-IN" sz="1200" kern="1200" dirty="0">
                        <a:solidFill>
                          <a:schemeClr val="tx1"/>
                        </a:solidFill>
                        <a:latin typeface="Bookman Old Style" pitchFamily="18"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Bookman Old Style" pitchFamily="18" charset="0"/>
                          <a:ea typeface="+mn-ea"/>
                          <a:cs typeface="+mn-cs"/>
                        </a:rPr>
                        <a:t>Public Sector Banks have shown improvement in sanctioning of PMMY. However, there is decline of sanction of </a:t>
                      </a:r>
                      <a:r>
                        <a:rPr lang="en-US" sz="1200" kern="1200" dirty="0" err="1">
                          <a:solidFill>
                            <a:schemeClr val="tx1"/>
                          </a:solidFill>
                          <a:latin typeface="Bookman Old Style" pitchFamily="18" charset="0"/>
                          <a:ea typeface="+mn-ea"/>
                          <a:cs typeface="+mn-cs"/>
                        </a:rPr>
                        <a:t>Mudra</a:t>
                      </a:r>
                      <a:r>
                        <a:rPr lang="en-US" sz="1200" kern="1200" dirty="0">
                          <a:solidFill>
                            <a:schemeClr val="tx1"/>
                          </a:solidFill>
                          <a:latin typeface="Bookman Old Style" pitchFamily="18" charset="0"/>
                          <a:ea typeface="+mn-ea"/>
                          <a:cs typeface="+mn-cs"/>
                        </a:rPr>
                        <a:t> loan by private sector banks. Banks like CBI, IND, IOB, UNI, AXIS, NESFB, SIB &amp; YES did not sanction any </a:t>
                      </a:r>
                      <a:r>
                        <a:rPr lang="en-US" sz="1200" kern="1200" dirty="0" err="1">
                          <a:solidFill>
                            <a:schemeClr val="tx1"/>
                          </a:solidFill>
                          <a:latin typeface="Bookman Old Style" pitchFamily="18" charset="0"/>
                          <a:ea typeface="+mn-ea"/>
                          <a:cs typeface="+mn-cs"/>
                        </a:rPr>
                        <a:t>Mudra</a:t>
                      </a:r>
                      <a:r>
                        <a:rPr lang="en-US" sz="1200" kern="1200" dirty="0">
                          <a:solidFill>
                            <a:schemeClr val="tx1"/>
                          </a:solidFill>
                          <a:latin typeface="Bookman Old Style" pitchFamily="18" charset="0"/>
                          <a:ea typeface="+mn-ea"/>
                          <a:cs typeface="+mn-cs"/>
                        </a:rPr>
                        <a:t> loan in the second quarter.</a:t>
                      </a:r>
                      <a:endParaRPr lang="en-IN" sz="1200" kern="1200" dirty="0">
                        <a:solidFill>
                          <a:schemeClr val="tx1"/>
                        </a:solidFill>
                        <a:latin typeface="Bookman Old Style" pitchFamily="18" charset="0"/>
                        <a:ea typeface="+mn-ea"/>
                        <a:cs typeface="+mn-cs"/>
                      </a:endParaRPr>
                    </a:p>
                    <a:p>
                      <a:pPr algn="just"/>
                      <a:endParaRPr lang="en-IN" sz="1200" dirty="0">
                        <a:latin typeface="Bookman Old Style" pitchFamily="18" charset="0"/>
                        <a:ea typeface="Calibri"/>
                        <a:cs typeface="Mangal"/>
                      </a:endParaRPr>
                    </a:p>
                    <a:p>
                      <a:pPr algn="just"/>
                      <a:endParaRPr lang="en-IN" sz="1200" dirty="0">
                        <a:latin typeface="Bookman Old Style" pitchFamily="18" charset="0"/>
                        <a:ea typeface="Calibri"/>
                        <a:cs typeface="Mangal"/>
                      </a:endParaRPr>
                    </a:p>
                    <a:p>
                      <a:pPr algn="just"/>
                      <a:r>
                        <a:rPr lang="en-US" sz="1200" kern="1200" dirty="0">
                          <a:solidFill>
                            <a:schemeClr val="tx1"/>
                          </a:solidFill>
                          <a:latin typeface="Bookman Old Style" pitchFamily="18" charset="0"/>
                          <a:ea typeface="+mn-ea"/>
                          <a:cs typeface="+mn-cs"/>
                        </a:rPr>
                        <a:t>Sanction of Govt. Sponsored Scheme has improved considerably.</a:t>
                      </a:r>
                      <a:endParaRPr lang="en-IN" sz="1200" dirty="0">
                        <a:latin typeface="Bookman Old Style" pitchFamily="18" charset="0"/>
                        <a:ea typeface="Calibri"/>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0"/>
                  </a:ext>
                </a:extLst>
              </a:tr>
              <a:tr h="1118658">
                <a:tc>
                  <a:txBody>
                    <a:bodyPr/>
                    <a:lstStyle/>
                    <a:p>
                      <a:pPr algn="ctr">
                        <a:spcAft>
                          <a:spcPts val="0"/>
                        </a:spcAft>
                      </a:pPr>
                      <a:r>
                        <a:rPr lang="en-IN" sz="1200" b="1" dirty="0">
                          <a:latin typeface="Bookman Old Style" pitchFamily="18" charset="0"/>
                          <a:ea typeface="Calibri"/>
                          <a:cs typeface="Mangal"/>
                        </a:rPr>
                        <a:t>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endParaRPr lang="en-IN" sz="1200" b="1" kern="1200" dirty="0">
                        <a:solidFill>
                          <a:schemeClr val="tx1"/>
                        </a:solidFill>
                        <a:latin typeface="Bookman Old Style" pitchFamily="18" charset="0"/>
                        <a:ea typeface="+mn-ea"/>
                        <a:cs typeface="+mn-cs"/>
                      </a:endParaRPr>
                    </a:p>
                    <a:p>
                      <a:pPr algn="just"/>
                      <a:r>
                        <a:rPr lang="en-IN" sz="1200" b="1" kern="1200" dirty="0">
                          <a:solidFill>
                            <a:schemeClr val="tx1"/>
                          </a:solidFill>
                          <a:latin typeface="Bookman Old Style" pitchFamily="18" charset="0"/>
                          <a:ea typeface="+mn-ea"/>
                          <a:cs typeface="+mn-cs"/>
                        </a:rPr>
                        <a:t>Review of Financial Inclusion initiatives, Expansion of banking Network, financial Literacy, Social Security Schemes &amp; digitization</a:t>
                      </a:r>
                      <a:endParaRPr lang="en-IN" sz="1200" kern="1200" dirty="0">
                        <a:solidFill>
                          <a:schemeClr val="tx1"/>
                        </a:solidFill>
                        <a:latin typeface="Bookman Old Style" pitchFamily="18" charset="0"/>
                        <a:ea typeface="+mn-ea"/>
                        <a:cs typeface="+mn-cs"/>
                      </a:endParaRPr>
                    </a:p>
                    <a:p>
                      <a:pPr algn="just"/>
                      <a:r>
                        <a:rPr lang="en-IN" sz="1200" kern="1200" dirty="0">
                          <a:solidFill>
                            <a:schemeClr val="tx1"/>
                          </a:solidFill>
                          <a:latin typeface="Bookman Old Style" pitchFamily="18" charset="0"/>
                          <a:ea typeface="+mn-ea"/>
                          <a:cs typeface="+mn-cs"/>
                        </a:rPr>
                        <a:t> </a:t>
                      </a:r>
                    </a:p>
                    <a:p>
                      <a:pPr algn="just"/>
                      <a:r>
                        <a:rPr lang="en-IN" sz="1200" b="1" kern="1200" dirty="0">
                          <a:solidFill>
                            <a:schemeClr val="tx1"/>
                          </a:solidFill>
                          <a:latin typeface="Bookman Old Style" pitchFamily="18" charset="0"/>
                          <a:ea typeface="+mn-ea"/>
                          <a:cs typeface="+mn-cs"/>
                        </a:rPr>
                        <a:t>a) Roadmap for providing banking services – villages with population below 2000.</a:t>
                      </a:r>
                      <a:endParaRPr lang="en-IN" sz="1200" kern="1200" dirty="0">
                        <a:solidFill>
                          <a:schemeClr val="tx1"/>
                        </a:solidFill>
                        <a:latin typeface="Bookman Old Style" pitchFamily="18" charset="0"/>
                        <a:ea typeface="+mn-ea"/>
                        <a:cs typeface="+mn-cs"/>
                      </a:endParaRPr>
                    </a:p>
                    <a:p>
                      <a:pPr algn="just"/>
                      <a:r>
                        <a:rPr lang="en-IN" sz="1200" kern="1200" dirty="0">
                          <a:solidFill>
                            <a:schemeClr val="tx1"/>
                          </a:solidFill>
                          <a:latin typeface="Bookman Old Style" pitchFamily="18" charset="0"/>
                          <a:ea typeface="+mn-ea"/>
                          <a:cs typeface="+mn-cs"/>
                        </a:rPr>
                        <a:t> </a:t>
                      </a:r>
                    </a:p>
                    <a:p>
                      <a:pPr algn="just"/>
                      <a:r>
                        <a:rPr lang="en-IN" sz="1200" kern="1200" dirty="0">
                          <a:solidFill>
                            <a:schemeClr val="tx1"/>
                          </a:solidFill>
                          <a:latin typeface="Bookman Old Style" pitchFamily="18" charset="0"/>
                          <a:ea typeface="+mn-ea"/>
                          <a:cs typeface="+mn-cs"/>
                        </a:rPr>
                        <a:t>All allotted banks to complete coverage of unbanked villages under roadmap by 30</a:t>
                      </a:r>
                      <a:r>
                        <a:rPr lang="en-IN" sz="1200" kern="1200" baseline="30000" dirty="0">
                          <a:solidFill>
                            <a:schemeClr val="tx1"/>
                          </a:solidFill>
                          <a:latin typeface="Bookman Old Style" pitchFamily="18" charset="0"/>
                          <a:ea typeface="+mn-ea"/>
                          <a:cs typeface="+mn-cs"/>
                        </a:rPr>
                        <a:t>th</a:t>
                      </a:r>
                      <a:r>
                        <a:rPr lang="en-IN" sz="1200" kern="1200" dirty="0">
                          <a:solidFill>
                            <a:schemeClr val="tx1"/>
                          </a:solidFill>
                          <a:latin typeface="Bookman Old Style" pitchFamily="18" charset="0"/>
                          <a:ea typeface="+mn-ea"/>
                          <a:cs typeface="+mn-cs"/>
                        </a:rPr>
                        <a:t> September, 2021. </a:t>
                      </a:r>
                    </a:p>
                    <a:p>
                      <a:pPr algn="just"/>
                      <a:endParaRPr lang="en-IN" sz="1200" kern="1200" dirty="0">
                        <a:solidFill>
                          <a:schemeClr val="tx1"/>
                        </a:solidFill>
                        <a:latin typeface="Bookman Old Style" pitchFamily="18"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endParaRPr lang="en-IN" sz="1200" kern="1200" dirty="0">
                        <a:solidFill>
                          <a:schemeClr val="tx1"/>
                        </a:solidFill>
                        <a:latin typeface="Bookman Old Style" pitchFamily="18" charset="0"/>
                        <a:ea typeface="+mn-ea"/>
                        <a:cs typeface="+mn-cs"/>
                      </a:endParaRPr>
                    </a:p>
                    <a:p>
                      <a:pPr algn="ctr"/>
                      <a:endParaRPr lang="en-IN" sz="1200" kern="1200" dirty="0">
                        <a:solidFill>
                          <a:schemeClr val="tx1"/>
                        </a:solidFill>
                        <a:latin typeface="Bookman Old Style" pitchFamily="18" charset="0"/>
                        <a:ea typeface="+mn-ea"/>
                        <a:cs typeface="+mn-cs"/>
                      </a:endParaRPr>
                    </a:p>
                    <a:p>
                      <a:pPr algn="ctr"/>
                      <a:endParaRPr lang="en-IN" sz="1200" kern="1200" dirty="0">
                        <a:solidFill>
                          <a:schemeClr val="tx1"/>
                        </a:solidFill>
                        <a:latin typeface="Bookman Old Style" pitchFamily="18" charset="0"/>
                        <a:ea typeface="+mn-ea"/>
                        <a:cs typeface="+mn-cs"/>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IN" sz="1200" b="1" kern="1200" dirty="0">
                          <a:solidFill>
                            <a:schemeClr val="tx1"/>
                          </a:solidFill>
                          <a:latin typeface="Bookman Old Style" pitchFamily="18" charset="0"/>
                          <a:ea typeface="+mn-ea"/>
                          <a:cs typeface="+mn-cs"/>
                        </a:rPr>
                        <a:t>(Action – All allotted Banks)</a:t>
                      </a:r>
                      <a:endParaRPr lang="en-IN" sz="1200" kern="1200" dirty="0">
                        <a:solidFill>
                          <a:schemeClr val="tx1"/>
                        </a:solidFill>
                        <a:latin typeface="Bookman Old Style" pitchFamily="18" charset="0"/>
                        <a:ea typeface="+mn-ea"/>
                        <a:cs typeface="+mn-cs"/>
                      </a:endParaRPr>
                    </a:p>
                    <a:p>
                      <a:pPr algn="ctr"/>
                      <a:endParaRPr lang="en-IN" sz="1200" kern="1200" dirty="0">
                        <a:solidFill>
                          <a:schemeClr val="tx1"/>
                        </a:solidFill>
                        <a:latin typeface="Bookman Old Style" pitchFamily="18"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endParaRPr lang="en-IN" sz="1200" dirty="0">
                        <a:latin typeface="Bookman Old Style" pitchFamily="18" charset="0"/>
                        <a:ea typeface="Calibri"/>
                        <a:cs typeface="Mangal"/>
                      </a:endParaRPr>
                    </a:p>
                    <a:p>
                      <a:pPr algn="just"/>
                      <a:endParaRPr lang="en-IN" sz="1200" dirty="0">
                        <a:latin typeface="Bookman Old Style" pitchFamily="18" charset="0"/>
                        <a:ea typeface="Calibri"/>
                        <a:cs typeface="Mangal"/>
                      </a:endParaRPr>
                    </a:p>
                    <a:p>
                      <a:pPr algn="just"/>
                      <a:r>
                        <a:rPr lang="en-US" sz="1200" kern="1200" dirty="0">
                          <a:solidFill>
                            <a:schemeClr val="tx1"/>
                          </a:solidFill>
                          <a:latin typeface="Bookman Old Style" pitchFamily="18" charset="0"/>
                          <a:ea typeface="+mn-ea"/>
                          <a:cs typeface="+mn-cs"/>
                        </a:rPr>
                        <a:t>Out of 109 unbanked villages, major portion of the villages pertains to SBI 32, MRB 49 respectively. </a:t>
                      </a:r>
                      <a:endParaRPr lang="en-IN" sz="1200" kern="1200" dirty="0">
                        <a:solidFill>
                          <a:schemeClr val="tx1"/>
                        </a:solidFill>
                        <a:latin typeface="Bookman Old Style" pitchFamily="18" charset="0"/>
                        <a:ea typeface="+mn-ea"/>
                        <a:cs typeface="+mn-cs"/>
                      </a:endParaRPr>
                    </a:p>
                    <a:p>
                      <a:pPr algn="just"/>
                      <a:endParaRPr lang="en-US" sz="1200" kern="1200" dirty="0">
                        <a:solidFill>
                          <a:schemeClr val="tx1"/>
                        </a:solidFill>
                        <a:latin typeface="Bookman Old Style" pitchFamily="18" charset="0"/>
                        <a:ea typeface="+mn-ea"/>
                        <a:cs typeface="+mn-cs"/>
                      </a:endParaRPr>
                    </a:p>
                    <a:p>
                      <a:pPr algn="just"/>
                      <a:r>
                        <a:rPr lang="en-US" sz="1200" kern="1200" dirty="0">
                          <a:solidFill>
                            <a:schemeClr val="tx1"/>
                          </a:solidFill>
                          <a:latin typeface="Bookman Old Style" pitchFamily="18" charset="0"/>
                          <a:ea typeface="+mn-ea"/>
                          <a:cs typeface="+mn-cs"/>
                        </a:rPr>
                        <a:t>The allotted banks to cover remaining unbanked villages latest by December, 2021.</a:t>
                      </a:r>
                      <a:endParaRPr lang="en-IN" sz="1200" kern="1200" dirty="0">
                        <a:solidFill>
                          <a:schemeClr val="tx1"/>
                        </a:solidFill>
                        <a:latin typeface="Bookman Old Style" pitchFamily="18" charset="0"/>
                        <a:ea typeface="+mn-ea"/>
                        <a:cs typeface="+mn-cs"/>
                      </a:endParaRPr>
                    </a:p>
                    <a:p>
                      <a:pPr algn="just"/>
                      <a:endParaRPr lang="en-IN" sz="1200" dirty="0">
                        <a:latin typeface="Bookman Old Style" pitchFamily="18" charset="0"/>
                        <a:ea typeface="Calibri"/>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1"/>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76200" y="57150"/>
          <a:ext cx="8991601" cy="4937760"/>
        </p:xfrm>
        <a:graphic>
          <a:graphicData uri="http://schemas.openxmlformats.org/drawingml/2006/table">
            <a:tbl>
              <a:tblPr/>
              <a:tblGrid>
                <a:gridCol w="438615">
                  <a:extLst>
                    <a:ext uri="{9D8B030D-6E8A-4147-A177-3AD203B41FA5}">
                      <a16:colId xmlns="" xmlns:a16="http://schemas.microsoft.com/office/drawing/2014/main" val="20000"/>
                    </a:ext>
                  </a:extLst>
                </a:gridCol>
                <a:gridCol w="4666786">
                  <a:extLst>
                    <a:ext uri="{9D8B030D-6E8A-4147-A177-3AD203B41FA5}">
                      <a16:colId xmlns="" xmlns:a16="http://schemas.microsoft.com/office/drawing/2014/main" val="20001"/>
                    </a:ext>
                  </a:extLst>
                </a:gridCol>
                <a:gridCol w="1142999">
                  <a:extLst>
                    <a:ext uri="{9D8B030D-6E8A-4147-A177-3AD203B41FA5}">
                      <a16:colId xmlns="" xmlns:a16="http://schemas.microsoft.com/office/drawing/2014/main" val="20002"/>
                    </a:ext>
                  </a:extLst>
                </a:gridCol>
                <a:gridCol w="2743201">
                  <a:extLst>
                    <a:ext uri="{9D8B030D-6E8A-4147-A177-3AD203B41FA5}">
                      <a16:colId xmlns="" xmlns:a16="http://schemas.microsoft.com/office/drawing/2014/main" val="20003"/>
                    </a:ext>
                  </a:extLst>
                </a:gridCol>
              </a:tblGrid>
              <a:tr h="2087880">
                <a:tc>
                  <a:txBody>
                    <a:bodyPr/>
                    <a:lstStyle/>
                    <a:p>
                      <a:pPr algn="ctr">
                        <a:spcAft>
                          <a:spcPts val="0"/>
                        </a:spcAft>
                      </a:pPr>
                      <a:endParaRPr lang="en-IN" sz="1200" b="1"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r>
                        <a:rPr lang="en-IN" sz="1200" b="1" kern="1200" dirty="0">
                          <a:solidFill>
                            <a:schemeClr val="tx1"/>
                          </a:solidFill>
                          <a:latin typeface="Bookman Old Style" pitchFamily="18" charset="0"/>
                          <a:ea typeface="+mn-ea"/>
                          <a:cs typeface="+mn-cs"/>
                        </a:rPr>
                        <a:t>b) National Strategy for financial Inclusion (NSFI).</a:t>
                      </a:r>
                      <a:endParaRPr lang="en-IN" sz="1200" kern="1200" dirty="0">
                        <a:solidFill>
                          <a:schemeClr val="tx1"/>
                        </a:solidFill>
                        <a:latin typeface="Bookman Old Style" pitchFamily="18" charset="0"/>
                        <a:ea typeface="+mn-ea"/>
                        <a:cs typeface="+mn-cs"/>
                      </a:endParaRPr>
                    </a:p>
                    <a:p>
                      <a:pPr algn="just"/>
                      <a:endParaRPr lang="en-IN" sz="1200" kern="1200" dirty="0">
                        <a:solidFill>
                          <a:schemeClr val="tx1"/>
                        </a:solidFill>
                        <a:latin typeface="Bookman Old Style" pitchFamily="18" charset="0"/>
                        <a:ea typeface="+mn-ea"/>
                        <a:cs typeface="+mn-cs"/>
                      </a:endParaRPr>
                    </a:p>
                    <a:p>
                      <a:pPr algn="just"/>
                      <a:r>
                        <a:rPr lang="en-IN" sz="1200" kern="1200" dirty="0">
                          <a:solidFill>
                            <a:schemeClr val="tx1"/>
                          </a:solidFill>
                          <a:latin typeface="Bookman Old Style" pitchFamily="18" charset="0"/>
                          <a:ea typeface="+mn-ea"/>
                          <a:cs typeface="+mn-cs"/>
                        </a:rPr>
                        <a:t>Progress of Universal Access to Financial Service which </a:t>
                      </a:r>
                      <a:r>
                        <a:rPr lang="en-IN" sz="1200" kern="1200" dirty="0" err="1">
                          <a:solidFill>
                            <a:schemeClr val="tx1"/>
                          </a:solidFill>
                          <a:latin typeface="Bookman Old Style" pitchFamily="18" charset="0"/>
                          <a:ea typeface="+mn-ea"/>
                          <a:cs typeface="+mn-cs"/>
                        </a:rPr>
                        <a:t>focusses</a:t>
                      </a:r>
                      <a:r>
                        <a:rPr lang="en-IN" sz="1200" kern="1200" dirty="0">
                          <a:solidFill>
                            <a:schemeClr val="tx1"/>
                          </a:solidFill>
                          <a:latin typeface="Bookman Old Style" pitchFamily="18" charset="0"/>
                          <a:ea typeface="+mn-ea"/>
                          <a:cs typeface="+mn-cs"/>
                        </a:rPr>
                        <a:t> on providing services to villages within 5kms radius/hamlets of 500 households in hilly areas. The undernoted banks are to ensure coverage of remaining 2 villages within 30th September, 2021.</a:t>
                      </a:r>
                    </a:p>
                    <a:p>
                      <a:pPr algn="just"/>
                      <a:endParaRPr lang="en-IN" sz="1200" kern="1200" dirty="0">
                        <a:solidFill>
                          <a:schemeClr val="tx1"/>
                        </a:solidFill>
                        <a:latin typeface="Bookman Old Style" pitchFamily="18" charset="0"/>
                        <a:ea typeface="+mn-ea"/>
                        <a:cs typeface="+mn-cs"/>
                      </a:endParaRPr>
                    </a:p>
                    <a:p>
                      <a:pPr algn="just"/>
                      <a:endParaRPr lang="en-IN" sz="1200" kern="1200" dirty="0">
                        <a:solidFill>
                          <a:schemeClr val="tx1"/>
                        </a:solidFill>
                        <a:latin typeface="Bookman Old Style" pitchFamily="18" charset="0"/>
                        <a:ea typeface="+mn-ea"/>
                        <a:cs typeface="+mn-cs"/>
                      </a:endParaRPr>
                    </a:p>
                    <a:p>
                      <a:pPr algn="just"/>
                      <a:endParaRPr lang="en-IN" sz="1200" kern="1200" dirty="0">
                        <a:solidFill>
                          <a:schemeClr val="tx1"/>
                        </a:solidFill>
                        <a:latin typeface="Bookman Old Style" pitchFamily="18" charset="0"/>
                        <a:ea typeface="+mn-ea"/>
                        <a:cs typeface="+mn-cs"/>
                      </a:endParaRPr>
                    </a:p>
                    <a:p>
                      <a:pPr algn="just"/>
                      <a:endParaRPr lang="en-IN" sz="1200" kern="1200" dirty="0">
                        <a:solidFill>
                          <a:schemeClr val="tx1"/>
                        </a:solidFill>
                        <a:latin typeface="Bookman Old Style" pitchFamily="18" charset="0"/>
                        <a:ea typeface="+mn-ea"/>
                        <a:cs typeface="+mn-cs"/>
                      </a:endParaRPr>
                    </a:p>
                    <a:p>
                      <a:pPr algn="just"/>
                      <a:endParaRPr lang="en-IN" sz="1200" kern="1200" dirty="0">
                        <a:solidFill>
                          <a:schemeClr val="tx1"/>
                        </a:solidFill>
                        <a:latin typeface="Bookman Old Style" pitchFamily="18" charset="0"/>
                        <a:ea typeface="+mn-ea"/>
                        <a:cs typeface="+mn-cs"/>
                      </a:endParaRPr>
                    </a:p>
                    <a:p>
                      <a:pPr algn="just"/>
                      <a:endParaRPr lang="en-IN" sz="1200" kern="1200" dirty="0">
                        <a:solidFill>
                          <a:schemeClr val="tx1"/>
                        </a:solidFill>
                        <a:latin typeface="Bookman Old Style" pitchFamily="18" charset="0"/>
                        <a:ea typeface="+mn-ea"/>
                        <a:cs typeface="+mn-cs"/>
                      </a:endParaRPr>
                    </a:p>
                    <a:p>
                      <a:pPr algn="just"/>
                      <a:endParaRPr lang="en-IN" sz="1200" kern="1200" dirty="0">
                        <a:solidFill>
                          <a:schemeClr val="tx1"/>
                        </a:solidFill>
                        <a:latin typeface="Bookman Old Style" pitchFamily="18" charset="0"/>
                        <a:ea typeface="+mn-ea"/>
                        <a:cs typeface="+mn-cs"/>
                      </a:endParaRPr>
                    </a:p>
                    <a:p>
                      <a:pPr algn="just"/>
                      <a:r>
                        <a:rPr lang="en-IN" sz="1200" b="1" kern="1200" dirty="0">
                          <a:solidFill>
                            <a:schemeClr val="tx1"/>
                          </a:solidFill>
                          <a:latin typeface="Bookman Old Style" pitchFamily="18" charset="0"/>
                          <a:ea typeface="+mn-ea"/>
                          <a:cs typeface="+mn-cs"/>
                        </a:rPr>
                        <a:t>c) Status of Financial Literacy Camps (FLCs).</a:t>
                      </a:r>
                      <a:endParaRPr lang="en-IN" sz="1200" kern="1200" dirty="0">
                        <a:solidFill>
                          <a:schemeClr val="tx1"/>
                        </a:solidFill>
                        <a:latin typeface="Bookman Old Style" pitchFamily="18" charset="0"/>
                        <a:ea typeface="+mn-ea"/>
                        <a:cs typeface="+mn-cs"/>
                      </a:endParaRPr>
                    </a:p>
                    <a:p>
                      <a:pPr algn="just"/>
                      <a:endParaRPr lang="en-IN" sz="1200" u="sng" kern="1200" dirty="0">
                        <a:solidFill>
                          <a:schemeClr val="tx1"/>
                        </a:solidFill>
                        <a:latin typeface="Bookman Old Style" pitchFamily="18" charset="0"/>
                        <a:ea typeface="+mn-ea"/>
                        <a:cs typeface="+mn-cs"/>
                      </a:endParaRPr>
                    </a:p>
                    <a:p>
                      <a:pPr algn="just"/>
                      <a:r>
                        <a:rPr lang="en-IN" sz="1200" u="sng" kern="1200" dirty="0">
                          <a:solidFill>
                            <a:schemeClr val="tx1"/>
                          </a:solidFill>
                          <a:latin typeface="Bookman Old Style" pitchFamily="18" charset="0"/>
                          <a:ea typeface="+mn-ea"/>
                          <a:cs typeface="+mn-cs"/>
                        </a:rPr>
                        <a:t>Status of Financial Literacy conducted during June, 2021 quarter</a:t>
                      </a:r>
                    </a:p>
                    <a:p>
                      <a:pPr algn="just"/>
                      <a:endParaRPr lang="en-IN" sz="1200" u="sng" kern="1200" dirty="0">
                        <a:solidFill>
                          <a:schemeClr val="tx1"/>
                        </a:solidFill>
                        <a:latin typeface="Bookman Old Style" pitchFamily="18" charset="0"/>
                        <a:ea typeface="+mn-ea"/>
                        <a:cs typeface="+mn-cs"/>
                      </a:endParaRPr>
                    </a:p>
                    <a:p>
                      <a:pPr algn="just"/>
                      <a:endParaRPr lang="en-IN" sz="1200" u="sng" kern="1200" dirty="0">
                        <a:solidFill>
                          <a:schemeClr val="tx1"/>
                        </a:solidFill>
                        <a:latin typeface="Bookman Old Style" pitchFamily="18" charset="0"/>
                        <a:ea typeface="+mn-ea"/>
                        <a:cs typeface="+mn-cs"/>
                      </a:endParaRPr>
                    </a:p>
                    <a:p>
                      <a:pPr algn="just"/>
                      <a:endParaRPr lang="en-IN" sz="1200" kern="1200" dirty="0">
                        <a:solidFill>
                          <a:schemeClr val="tx1"/>
                        </a:solidFill>
                        <a:latin typeface="Bookman Old Style" pitchFamily="18" charset="0"/>
                        <a:ea typeface="+mn-ea"/>
                        <a:cs typeface="+mn-cs"/>
                      </a:endParaRPr>
                    </a:p>
                    <a:p>
                      <a:pPr algn="just"/>
                      <a:endParaRPr lang="en-IN" sz="1200" kern="1200" dirty="0">
                        <a:solidFill>
                          <a:schemeClr val="tx1"/>
                        </a:solidFill>
                        <a:latin typeface="Bookman Old Style" pitchFamily="18" charset="0"/>
                        <a:ea typeface="+mn-ea"/>
                        <a:cs typeface="+mn-cs"/>
                      </a:endParaRPr>
                    </a:p>
                    <a:p>
                      <a:pPr marL="0" marR="0" indent="0" algn="just" defTabSz="914400" rtl="0" eaLnBrk="1" fontAlgn="auto" latinLnBrk="0" hangingPunct="1">
                        <a:lnSpc>
                          <a:spcPct val="100000"/>
                        </a:lnSpc>
                        <a:spcBef>
                          <a:spcPts val="0"/>
                        </a:spcBef>
                        <a:spcAft>
                          <a:spcPts val="0"/>
                        </a:spcAft>
                        <a:buClrTx/>
                        <a:buSzTx/>
                        <a:buFontTx/>
                        <a:buNone/>
                        <a:tabLst/>
                        <a:defRPr/>
                      </a:pPr>
                      <a:r>
                        <a:rPr lang="en-IN" sz="1200" kern="1200" dirty="0">
                          <a:solidFill>
                            <a:schemeClr val="tx1"/>
                          </a:solidFill>
                          <a:latin typeface="Bookman Old Style" pitchFamily="18" charset="0"/>
                          <a:ea typeface="+mn-ea"/>
                          <a:cs typeface="+mn-cs"/>
                        </a:rPr>
                        <a:t>All Banks are requested to comply with the RBI instructions of ensuring conduct of one FLC meeting by each rural Branch on monthly basis as mandated by RBI.</a:t>
                      </a:r>
                    </a:p>
                    <a:p>
                      <a:pPr algn="just"/>
                      <a:endParaRPr lang="en-IN" sz="1200" kern="1200" dirty="0">
                        <a:solidFill>
                          <a:schemeClr val="tx1"/>
                        </a:solidFill>
                        <a:latin typeface="Bookman Old Style" pitchFamily="18" charset="0"/>
                        <a:ea typeface="+mn-ea"/>
                        <a:cs typeface="+mn-cs"/>
                      </a:endParaRPr>
                    </a:p>
                    <a:p>
                      <a:pPr algn="just"/>
                      <a:endParaRPr lang="en-IN" sz="1200" kern="1200" dirty="0">
                        <a:solidFill>
                          <a:schemeClr val="tx1"/>
                        </a:solidFill>
                        <a:latin typeface="Bookman Old Style" pitchFamily="18"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200" b="1" kern="1200" dirty="0">
                          <a:solidFill>
                            <a:schemeClr val="tx1"/>
                          </a:solidFill>
                          <a:latin typeface="Bookman Old Style" pitchFamily="18" charset="0"/>
                          <a:ea typeface="+mn-ea"/>
                          <a:cs typeface="+mn-cs"/>
                        </a:rPr>
                        <a:t>(Action – UCO Bank/Since </a:t>
                      </a:r>
                      <a:r>
                        <a:rPr lang="en-IN" sz="1200" b="1" kern="1200" dirty="0" err="1">
                          <a:solidFill>
                            <a:schemeClr val="tx1"/>
                          </a:solidFill>
                          <a:latin typeface="Bookman Old Style" pitchFamily="18" charset="0"/>
                          <a:ea typeface="+mn-ea"/>
                          <a:cs typeface="+mn-cs"/>
                        </a:rPr>
                        <a:t>BoB</a:t>
                      </a:r>
                      <a:r>
                        <a:rPr lang="en-IN" sz="1200" b="1" kern="1200" dirty="0">
                          <a:solidFill>
                            <a:schemeClr val="tx1"/>
                          </a:solidFill>
                          <a:latin typeface="Bookman Old Style" pitchFamily="18" charset="0"/>
                          <a:ea typeface="+mn-ea"/>
                          <a:cs typeface="+mn-cs"/>
                        </a:rPr>
                        <a:t> is unable to cover Daido village, it is reallocated to MRB to cover the village.)</a:t>
                      </a:r>
                      <a:endParaRPr lang="en-IN" sz="1200" kern="1200" dirty="0">
                        <a:solidFill>
                          <a:schemeClr val="tx1"/>
                        </a:solidFill>
                        <a:latin typeface="Bookman Old Style" pitchFamily="18" charset="0"/>
                        <a:ea typeface="+mn-ea"/>
                        <a:cs typeface="+mn-cs"/>
                      </a:endParaRPr>
                    </a:p>
                    <a:p>
                      <a:pPr algn="ctr"/>
                      <a:endParaRPr lang="en-IN" sz="1200" kern="1200" dirty="0">
                        <a:solidFill>
                          <a:schemeClr val="tx1"/>
                        </a:solidFill>
                        <a:latin typeface="Bookman Old Style" pitchFamily="18" charset="0"/>
                        <a:ea typeface="+mn-ea"/>
                        <a:cs typeface="+mn-cs"/>
                      </a:endParaRPr>
                    </a:p>
                    <a:p>
                      <a:pPr algn="ctr"/>
                      <a:endParaRPr lang="en-IN" sz="1200" kern="1200" dirty="0">
                        <a:solidFill>
                          <a:schemeClr val="tx1"/>
                        </a:solidFill>
                        <a:latin typeface="Bookman Old Style" pitchFamily="18" charset="0"/>
                        <a:ea typeface="+mn-ea"/>
                        <a:cs typeface="+mn-cs"/>
                      </a:endParaRPr>
                    </a:p>
                    <a:p>
                      <a:pPr algn="ctr"/>
                      <a:endParaRPr lang="en-IN" sz="1200" kern="1200" dirty="0">
                        <a:solidFill>
                          <a:schemeClr val="tx1"/>
                        </a:solidFill>
                        <a:latin typeface="Bookman Old Style" pitchFamily="18" charset="0"/>
                        <a:ea typeface="+mn-ea"/>
                        <a:cs typeface="+mn-cs"/>
                      </a:endParaRPr>
                    </a:p>
                    <a:p>
                      <a:pPr algn="ctr"/>
                      <a:endParaRPr lang="en-IN" sz="1200" kern="1200" dirty="0">
                        <a:solidFill>
                          <a:schemeClr val="tx1"/>
                        </a:solidFill>
                        <a:latin typeface="Bookman Old Style" pitchFamily="18" charset="0"/>
                        <a:ea typeface="+mn-ea"/>
                        <a:cs typeface="+mn-cs"/>
                      </a:endParaRPr>
                    </a:p>
                    <a:p>
                      <a:pPr algn="ctr"/>
                      <a:endParaRPr lang="en-IN" sz="1200" kern="1200" dirty="0">
                        <a:solidFill>
                          <a:schemeClr val="tx1"/>
                        </a:solidFill>
                        <a:latin typeface="Bookman Old Style" pitchFamily="18" charset="0"/>
                        <a:ea typeface="+mn-ea"/>
                        <a:cs typeface="+mn-cs"/>
                      </a:endParaRPr>
                    </a:p>
                    <a:p>
                      <a:pPr marL="0" marR="0" indent="0" algn="ctr" defTabSz="914400" rtl="0" eaLnBrk="1" fontAlgn="auto" latinLnBrk="0" hangingPunct="1">
                        <a:lnSpc>
                          <a:spcPct val="100000"/>
                        </a:lnSpc>
                        <a:spcBef>
                          <a:spcPts val="0"/>
                        </a:spcBef>
                        <a:spcAft>
                          <a:spcPts val="0"/>
                        </a:spcAft>
                        <a:buClrTx/>
                        <a:buSzTx/>
                        <a:buFontTx/>
                        <a:buNone/>
                        <a:tabLst/>
                        <a:defRPr/>
                      </a:pPr>
                      <a:endParaRPr lang="en-IN" sz="1200" b="1" kern="1200" dirty="0">
                        <a:solidFill>
                          <a:schemeClr val="tx1"/>
                        </a:solidFill>
                        <a:latin typeface="Bookman Old Style" pitchFamily="18" charset="0"/>
                        <a:ea typeface="+mn-ea"/>
                        <a:cs typeface="+mn-cs"/>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IN" sz="1200" b="1" kern="1200" dirty="0">
                          <a:solidFill>
                            <a:schemeClr val="tx1"/>
                          </a:solidFill>
                          <a:latin typeface="Bookman Old Style" pitchFamily="18" charset="0"/>
                          <a:ea typeface="+mn-ea"/>
                          <a:cs typeface="+mn-cs"/>
                        </a:rPr>
                        <a:t>(Action – All rural Branches)</a:t>
                      </a:r>
                      <a:endParaRPr lang="en-IN" sz="1200" kern="1200" dirty="0">
                        <a:solidFill>
                          <a:schemeClr val="tx1"/>
                        </a:solidFill>
                        <a:latin typeface="Bookman Old Style" pitchFamily="18" charset="0"/>
                        <a:ea typeface="+mn-ea"/>
                        <a:cs typeface="+mn-cs"/>
                      </a:endParaRPr>
                    </a:p>
                    <a:p>
                      <a:pPr algn="ctr"/>
                      <a:endParaRPr lang="en-IN" sz="1200" kern="1200" dirty="0">
                        <a:solidFill>
                          <a:schemeClr val="tx1"/>
                        </a:solidFill>
                        <a:latin typeface="Bookman Old Style" pitchFamily="18" charset="0"/>
                        <a:ea typeface="+mn-ea"/>
                        <a:cs typeface="+mn-cs"/>
                      </a:endParaRPr>
                    </a:p>
                    <a:p>
                      <a:pPr algn="ctr"/>
                      <a:endParaRPr lang="en-IN" sz="1200" kern="1200" dirty="0">
                        <a:solidFill>
                          <a:schemeClr val="tx1"/>
                        </a:solidFill>
                        <a:latin typeface="Bookman Old Style" pitchFamily="18"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endParaRPr lang="en-US" sz="1200" kern="1200" dirty="0">
                        <a:solidFill>
                          <a:schemeClr val="tx1"/>
                        </a:solidFill>
                        <a:latin typeface="Bookman Old Style" pitchFamily="18" charset="0"/>
                        <a:ea typeface="+mn-ea"/>
                        <a:cs typeface="+mn-cs"/>
                      </a:endParaRPr>
                    </a:p>
                    <a:p>
                      <a:pPr algn="just"/>
                      <a:r>
                        <a:rPr lang="en-US" sz="1200" kern="1200" dirty="0">
                          <a:solidFill>
                            <a:schemeClr val="tx1"/>
                          </a:solidFill>
                          <a:latin typeface="Bookman Old Style" pitchFamily="18" charset="0"/>
                          <a:ea typeface="+mn-ea"/>
                          <a:cs typeface="+mn-cs"/>
                        </a:rPr>
                        <a:t>UCO Bank reported that appointment of CSP is held up due to unavailability of Police verification.</a:t>
                      </a:r>
                      <a:endParaRPr lang="en-IN" sz="1200" kern="1200" dirty="0">
                        <a:solidFill>
                          <a:schemeClr val="tx1"/>
                        </a:solidFill>
                        <a:latin typeface="Bookman Old Style" pitchFamily="18" charset="0"/>
                        <a:ea typeface="+mn-ea"/>
                        <a:cs typeface="+mn-cs"/>
                      </a:endParaRPr>
                    </a:p>
                    <a:p>
                      <a:pPr algn="just"/>
                      <a:endParaRPr lang="en-US" sz="1200" kern="1200" dirty="0">
                        <a:solidFill>
                          <a:schemeClr val="tx1"/>
                        </a:solidFill>
                        <a:latin typeface="Bookman Old Style" pitchFamily="18" charset="0"/>
                        <a:ea typeface="+mn-ea"/>
                        <a:cs typeface="+mn-cs"/>
                      </a:endParaRPr>
                    </a:p>
                    <a:p>
                      <a:pPr algn="just"/>
                      <a:r>
                        <a:rPr lang="en-US" sz="1200" kern="1200" dirty="0">
                          <a:solidFill>
                            <a:schemeClr val="tx1"/>
                          </a:solidFill>
                          <a:latin typeface="Bookman Old Style" pitchFamily="18" charset="0"/>
                          <a:ea typeface="+mn-ea"/>
                          <a:cs typeface="+mn-cs"/>
                        </a:rPr>
                        <a:t>MRB reported that BC at </a:t>
                      </a:r>
                      <a:r>
                        <a:rPr lang="en-US" sz="1200" kern="1200" dirty="0" err="1">
                          <a:solidFill>
                            <a:schemeClr val="tx1"/>
                          </a:solidFill>
                          <a:latin typeface="Bookman Old Style" pitchFamily="18" charset="0"/>
                          <a:ea typeface="+mn-ea"/>
                          <a:cs typeface="+mn-cs"/>
                        </a:rPr>
                        <a:t>Zohmun</a:t>
                      </a:r>
                      <a:r>
                        <a:rPr lang="en-US" sz="1200" kern="1200" dirty="0">
                          <a:solidFill>
                            <a:schemeClr val="tx1"/>
                          </a:solidFill>
                          <a:latin typeface="Bookman Old Style" pitchFamily="18" charset="0"/>
                          <a:ea typeface="+mn-ea"/>
                          <a:cs typeface="+mn-cs"/>
                        </a:rPr>
                        <a:t> village has been allocated to cover </a:t>
                      </a:r>
                      <a:r>
                        <a:rPr lang="en-US" sz="1200" kern="1200" dirty="0" err="1">
                          <a:solidFill>
                            <a:schemeClr val="tx1"/>
                          </a:solidFill>
                          <a:latin typeface="Bookman Old Style" pitchFamily="18" charset="0"/>
                          <a:ea typeface="+mn-ea"/>
                          <a:cs typeface="+mn-cs"/>
                        </a:rPr>
                        <a:t>Zokhawthiang</a:t>
                      </a:r>
                      <a:r>
                        <a:rPr lang="en-US" sz="1200" kern="1200" dirty="0">
                          <a:solidFill>
                            <a:schemeClr val="tx1"/>
                          </a:solidFill>
                          <a:latin typeface="Bookman Old Style" pitchFamily="18" charset="0"/>
                          <a:ea typeface="+mn-ea"/>
                          <a:cs typeface="+mn-cs"/>
                        </a:rPr>
                        <a:t> Village as per verbal approval of RBI. Steps will be taken to cover Daido village as well.</a:t>
                      </a:r>
                      <a:endParaRPr lang="en-IN" sz="1200" kern="1200" dirty="0">
                        <a:solidFill>
                          <a:schemeClr val="tx1"/>
                        </a:solidFill>
                        <a:latin typeface="Bookman Old Style" pitchFamily="18" charset="0"/>
                        <a:ea typeface="+mn-ea"/>
                        <a:cs typeface="+mn-cs"/>
                      </a:endParaRPr>
                    </a:p>
                    <a:p>
                      <a:pPr algn="just"/>
                      <a:endParaRPr lang="en-IN" sz="1200" dirty="0">
                        <a:latin typeface="Bookman Old Style" pitchFamily="18" charset="0"/>
                        <a:ea typeface="Calibri"/>
                        <a:cs typeface="Mangal"/>
                      </a:endParaRPr>
                    </a:p>
                    <a:p>
                      <a:pPr algn="just"/>
                      <a:endParaRPr lang="en-IN" sz="1200" dirty="0">
                        <a:latin typeface="Bookman Old Style" pitchFamily="18" charset="0"/>
                        <a:ea typeface="Calibri"/>
                        <a:cs typeface="Mangal"/>
                      </a:endParaRPr>
                    </a:p>
                    <a:p>
                      <a:pPr algn="just"/>
                      <a:endParaRPr lang="en-IN" sz="1200" dirty="0">
                        <a:latin typeface="Bookman Old Style" pitchFamily="18" charset="0"/>
                        <a:ea typeface="Calibri"/>
                        <a:cs typeface="Mangal"/>
                      </a:endParaRPr>
                    </a:p>
                    <a:p>
                      <a:pPr algn="just"/>
                      <a:endParaRPr lang="en-IN" sz="1200" dirty="0">
                        <a:latin typeface="Bookman Old Style" pitchFamily="18" charset="0"/>
                        <a:ea typeface="Calibri"/>
                        <a:cs typeface="Mangal"/>
                      </a:endParaRPr>
                    </a:p>
                    <a:p>
                      <a:pPr marL="0" marR="0" indent="0" algn="just"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Bookman Old Style" pitchFamily="18" charset="0"/>
                          <a:ea typeface="+mn-ea"/>
                          <a:cs typeface="+mn-cs"/>
                        </a:rPr>
                        <a:t>Rural branches of Banks have conducted 35 FLCs during 1</a:t>
                      </a:r>
                      <a:r>
                        <a:rPr lang="en-US" sz="1200" kern="1200" baseline="30000" dirty="0">
                          <a:solidFill>
                            <a:schemeClr val="tx1"/>
                          </a:solidFill>
                          <a:latin typeface="Bookman Old Style" pitchFamily="18" charset="0"/>
                          <a:ea typeface="+mn-ea"/>
                          <a:cs typeface="+mn-cs"/>
                        </a:rPr>
                        <a:t>st</a:t>
                      </a:r>
                      <a:r>
                        <a:rPr lang="en-US" sz="1200" kern="1200" dirty="0">
                          <a:solidFill>
                            <a:schemeClr val="tx1"/>
                          </a:solidFill>
                          <a:latin typeface="Bookman Old Style" pitchFamily="18" charset="0"/>
                          <a:ea typeface="+mn-ea"/>
                          <a:cs typeface="+mn-cs"/>
                        </a:rPr>
                        <a:t>quarter of 2021. Banks noted to conduct FLC once in a month in their rural branches.</a:t>
                      </a:r>
                      <a:endParaRPr lang="en-IN" sz="1200" kern="1200" dirty="0">
                        <a:solidFill>
                          <a:schemeClr val="tx1"/>
                        </a:solidFill>
                        <a:latin typeface="Bookman Old Style" pitchFamily="18" charset="0"/>
                        <a:ea typeface="+mn-ea"/>
                        <a:cs typeface="+mn-cs"/>
                      </a:endParaRPr>
                    </a:p>
                    <a:p>
                      <a:pPr algn="just"/>
                      <a:endParaRPr lang="en-IN" sz="1200" dirty="0">
                        <a:latin typeface="Bookman Old Style" pitchFamily="18" charset="0"/>
                        <a:ea typeface="Calibri"/>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0"/>
                  </a:ext>
                </a:extLst>
              </a:tr>
            </a:tbl>
          </a:graphicData>
        </a:graphic>
      </p:graphicFrame>
      <p:graphicFrame>
        <p:nvGraphicFramePr>
          <p:cNvPr id="5" name="Table 4"/>
          <p:cNvGraphicFramePr>
            <a:graphicFrameLocks noGrp="1"/>
          </p:cNvGraphicFramePr>
          <p:nvPr/>
        </p:nvGraphicFramePr>
        <p:xfrm>
          <a:off x="685800" y="1428750"/>
          <a:ext cx="3962400" cy="566547"/>
        </p:xfrm>
        <a:graphic>
          <a:graphicData uri="http://schemas.openxmlformats.org/drawingml/2006/table">
            <a:tbl>
              <a:tblPr firstRow="1" bandRow="1">
                <a:tableStyleId>{5C22544A-7EE6-4342-B048-85BDC9FD1C3A}</a:tableStyleId>
              </a:tblPr>
              <a:tblGrid>
                <a:gridCol w="609600">
                  <a:extLst>
                    <a:ext uri="{9D8B030D-6E8A-4147-A177-3AD203B41FA5}">
                      <a16:colId xmlns="" xmlns:a16="http://schemas.microsoft.com/office/drawing/2014/main" val="20000"/>
                    </a:ext>
                  </a:extLst>
                </a:gridCol>
                <a:gridCol w="2057400">
                  <a:extLst>
                    <a:ext uri="{9D8B030D-6E8A-4147-A177-3AD203B41FA5}">
                      <a16:colId xmlns="" xmlns:a16="http://schemas.microsoft.com/office/drawing/2014/main" val="20001"/>
                    </a:ext>
                  </a:extLst>
                </a:gridCol>
                <a:gridCol w="1295400">
                  <a:extLst>
                    <a:ext uri="{9D8B030D-6E8A-4147-A177-3AD203B41FA5}">
                      <a16:colId xmlns="" xmlns:a16="http://schemas.microsoft.com/office/drawing/2014/main" val="20002"/>
                    </a:ext>
                  </a:extLst>
                </a:gridCol>
              </a:tblGrid>
              <a:tr h="203200">
                <a:tc>
                  <a:txBody>
                    <a:bodyPr/>
                    <a:lstStyle/>
                    <a:p>
                      <a:pPr algn="ctr">
                        <a:lnSpc>
                          <a:spcPct val="107000"/>
                        </a:lnSpc>
                        <a:spcAft>
                          <a:spcPts val="0"/>
                        </a:spcAft>
                      </a:pPr>
                      <a:r>
                        <a:rPr lang="en-IN" sz="1100" b="1" dirty="0">
                          <a:solidFill>
                            <a:srgbClr val="1A3715"/>
                          </a:solidFill>
                          <a:latin typeface="Century Gothic"/>
                          <a:ea typeface="Calibri"/>
                          <a:cs typeface="Arial"/>
                        </a:rPr>
                        <a:t>Sl. No.</a:t>
                      </a:r>
                      <a:endParaRPr lang="en-IN" sz="1100" dirty="0">
                        <a:solidFill>
                          <a:srgbClr val="1A3715"/>
                        </a:solidFill>
                        <a:latin typeface="Calibri"/>
                        <a:ea typeface="Calibri"/>
                        <a:cs typeface="Mang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IN" sz="1100" b="1" dirty="0">
                          <a:solidFill>
                            <a:srgbClr val="1A3715"/>
                          </a:solidFill>
                          <a:latin typeface="Century Gothic"/>
                          <a:ea typeface="Calibri"/>
                          <a:cs typeface="Arial"/>
                        </a:rPr>
                        <a:t>Name of village</a:t>
                      </a:r>
                      <a:endParaRPr lang="en-IN" sz="1100" dirty="0">
                        <a:solidFill>
                          <a:srgbClr val="1A3715"/>
                        </a:solidFill>
                        <a:latin typeface="Calibri"/>
                        <a:ea typeface="Calibri"/>
                        <a:cs typeface="Mang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IN" sz="1100" b="1" dirty="0">
                          <a:solidFill>
                            <a:srgbClr val="1A3715"/>
                          </a:solidFill>
                          <a:latin typeface="Century Gothic"/>
                          <a:ea typeface="Calibri"/>
                          <a:cs typeface="Arial"/>
                        </a:rPr>
                        <a:t>Allotted bank</a:t>
                      </a:r>
                      <a:endParaRPr lang="en-IN" sz="1100" dirty="0">
                        <a:solidFill>
                          <a:srgbClr val="1A3715"/>
                        </a:solidFill>
                        <a:latin typeface="Calibri"/>
                        <a:ea typeface="Calibri"/>
                        <a:cs typeface="Mang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0"/>
                  </a:ext>
                </a:extLst>
              </a:tr>
              <a:tr h="183959">
                <a:tc>
                  <a:txBody>
                    <a:bodyPr/>
                    <a:lstStyle/>
                    <a:p>
                      <a:pPr algn="ctr">
                        <a:lnSpc>
                          <a:spcPct val="107000"/>
                        </a:lnSpc>
                        <a:spcAft>
                          <a:spcPts val="0"/>
                        </a:spcAft>
                      </a:pPr>
                      <a:r>
                        <a:rPr lang="en-IN" sz="1100">
                          <a:latin typeface="Century Gothic"/>
                          <a:ea typeface="Calibri"/>
                          <a:cs typeface="Arial"/>
                        </a:rPr>
                        <a:t>1</a:t>
                      </a:r>
                      <a:endParaRPr lang="en-IN" sz="1100">
                        <a:latin typeface="Calibri"/>
                        <a:ea typeface="Calibri"/>
                        <a:cs typeface="Mang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IN" sz="1100" dirty="0" err="1">
                          <a:latin typeface="Century Gothic"/>
                          <a:ea typeface="Calibri"/>
                          <a:cs typeface="Arial"/>
                        </a:rPr>
                        <a:t>Zokhawthiang</a:t>
                      </a:r>
                      <a:endParaRPr lang="en-IN" sz="1100" dirty="0">
                        <a:latin typeface="Calibri"/>
                        <a:ea typeface="Calibri"/>
                        <a:cs typeface="Mang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IN" sz="1100">
                          <a:latin typeface="Century Gothic"/>
                          <a:ea typeface="Calibri"/>
                          <a:cs typeface="Arial"/>
                        </a:rPr>
                        <a:t>UCO</a:t>
                      </a:r>
                      <a:endParaRPr lang="en-IN" sz="1100">
                        <a:latin typeface="Calibri"/>
                        <a:ea typeface="Calibri"/>
                        <a:cs typeface="Mang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1"/>
                  </a:ext>
                </a:extLst>
              </a:tr>
              <a:tr h="152400">
                <a:tc>
                  <a:txBody>
                    <a:bodyPr/>
                    <a:lstStyle/>
                    <a:p>
                      <a:pPr algn="ctr">
                        <a:lnSpc>
                          <a:spcPct val="107000"/>
                        </a:lnSpc>
                        <a:spcAft>
                          <a:spcPts val="0"/>
                        </a:spcAft>
                      </a:pPr>
                      <a:r>
                        <a:rPr lang="en-IN" sz="1100">
                          <a:latin typeface="Century Gothic"/>
                          <a:ea typeface="Calibri"/>
                          <a:cs typeface="Arial"/>
                        </a:rPr>
                        <a:t>2</a:t>
                      </a:r>
                      <a:endParaRPr lang="en-IN" sz="1100">
                        <a:latin typeface="Calibri"/>
                        <a:ea typeface="Calibri"/>
                        <a:cs typeface="Mang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IN" sz="1100" dirty="0">
                          <a:latin typeface="Century Gothic"/>
                          <a:ea typeface="Calibri"/>
                          <a:cs typeface="Arial"/>
                        </a:rPr>
                        <a:t>Daido</a:t>
                      </a:r>
                      <a:endParaRPr lang="en-IN" sz="1100" dirty="0">
                        <a:latin typeface="Calibri"/>
                        <a:ea typeface="Calibri"/>
                        <a:cs typeface="Mang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IN" sz="1100" dirty="0" err="1">
                          <a:latin typeface="Century Gothic"/>
                          <a:ea typeface="Calibri"/>
                          <a:cs typeface="Arial"/>
                        </a:rPr>
                        <a:t>BoB</a:t>
                      </a:r>
                      <a:endParaRPr lang="en-IN" sz="1100" dirty="0">
                        <a:latin typeface="Calibri"/>
                        <a:ea typeface="Calibri"/>
                        <a:cs typeface="Mang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2"/>
                  </a:ext>
                </a:extLst>
              </a:tr>
            </a:tbl>
          </a:graphicData>
        </a:graphic>
      </p:graphicFrame>
      <p:graphicFrame>
        <p:nvGraphicFramePr>
          <p:cNvPr id="6" name="Table 5"/>
          <p:cNvGraphicFramePr>
            <a:graphicFrameLocks noGrp="1"/>
          </p:cNvGraphicFramePr>
          <p:nvPr/>
        </p:nvGraphicFramePr>
        <p:xfrm>
          <a:off x="609600" y="3562350"/>
          <a:ext cx="3048000" cy="457200"/>
        </p:xfrm>
        <a:graphic>
          <a:graphicData uri="http://schemas.openxmlformats.org/drawingml/2006/table">
            <a:tbl>
              <a:tblPr firstRow="1" bandRow="1">
                <a:tableStyleId>{5C22544A-7EE6-4342-B048-85BDC9FD1C3A}</a:tableStyleId>
              </a:tblPr>
              <a:tblGrid>
                <a:gridCol w="1295400">
                  <a:extLst>
                    <a:ext uri="{9D8B030D-6E8A-4147-A177-3AD203B41FA5}">
                      <a16:colId xmlns="" xmlns:a16="http://schemas.microsoft.com/office/drawing/2014/main" val="20000"/>
                    </a:ext>
                  </a:extLst>
                </a:gridCol>
                <a:gridCol w="1752600">
                  <a:extLst>
                    <a:ext uri="{9D8B030D-6E8A-4147-A177-3AD203B41FA5}">
                      <a16:colId xmlns="" xmlns:a16="http://schemas.microsoft.com/office/drawing/2014/main" val="20001"/>
                    </a:ext>
                  </a:extLst>
                </a:gridCol>
              </a:tblGrid>
              <a:tr h="228600">
                <a:tc>
                  <a:txBody>
                    <a:bodyPr/>
                    <a:lstStyle/>
                    <a:p>
                      <a:pPr algn="ctr">
                        <a:lnSpc>
                          <a:spcPct val="107000"/>
                        </a:lnSpc>
                        <a:spcAft>
                          <a:spcPts val="0"/>
                        </a:spcAft>
                      </a:pPr>
                      <a:r>
                        <a:rPr lang="en-IN" sz="1100" b="1" dirty="0">
                          <a:solidFill>
                            <a:schemeClr val="tx1">
                              <a:lumMod val="95000"/>
                              <a:lumOff val="5000"/>
                            </a:schemeClr>
                          </a:solidFill>
                          <a:latin typeface="Century Gothic"/>
                          <a:ea typeface="Calibri"/>
                          <a:cs typeface="Arial"/>
                        </a:rPr>
                        <a:t>Quarter</a:t>
                      </a:r>
                      <a:endParaRPr lang="en-IN" sz="1100" dirty="0">
                        <a:solidFill>
                          <a:schemeClr val="tx1">
                            <a:lumMod val="95000"/>
                            <a:lumOff val="5000"/>
                          </a:schemeClr>
                        </a:solidFill>
                        <a:latin typeface="Calibri"/>
                        <a:ea typeface="Calibri"/>
                        <a:cs typeface="Mang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IN" sz="1100" b="1" dirty="0">
                          <a:solidFill>
                            <a:schemeClr val="tx1">
                              <a:lumMod val="95000"/>
                              <a:lumOff val="5000"/>
                            </a:schemeClr>
                          </a:solidFill>
                          <a:latin typeface="Century Gothic"/>
                          <a:ea typeface="Calibri"/>
                          <a:cs typeface="Arial"/>
                        </a:rPr>
                        <a:t>No. of FLCs</a:t>
                      </a:r>
                      <a:endParaRPr lang="en-IN" sz="1100" dirty="0">
                        <a:solidFill>
                          <a:schemeClr val="tx1">
                            <a:lumMod val="95000"/>
                            <a:lumOff val="5000"/>
                          </a:schemeClr>
                        </a:solidFill>
                        <a:latin typeface="Calibri"/>
                        <a:ea typeface="Calibri"/>
                        <a:cs typeface="Mang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0"/>
                  </a:ext>
                </a:extLst>
              </a:tr>
              <a:tr h="228600">
                <a:tc>
                  <a:txBody>
                    <a:bodyPr/>
                    <a:lstStyle/>
                    <a:p>
                      <a:pPr algn="ctr">
                        <a:lnSpc>
                          <a:spcPct val="107000"/>
                        </a:lnSpc>
                        <a:spcAft>
                          <a:spcPts val="0"/>
                        </a:spcAft>
                      </a:pPr>
                      <a:r>
                        <a:rPr lang="en-IN" sz="1100" dirty="0">
                          <a:solidFill>
                            <a:schemeClr val="tx1">
                              <a:lumMod val="95000"/>
                              <a:lumOff val="5000"/>
                            </a:schemeClr>
                          </a:solidFill>
                          <a:latin typeface="Century Gothic"/>
                          <a:ea typeface="Calibri"/>
                          <a:cs typeface="Arial"/>
                        </a:rPr>
                        <a:t>June</a:t>
                      </a:r>
                      <a:endParaRPr lang="en-IN" sz="1100" dirty="0">
                        <a:solidFill>
                          <a:schemeClr val="tx1">
                            <a:lumMod val="95000"/>
                            <a:lumOff val="5000"/>
                          </a:schemeClr>
                        </a:solidFill>
                        <a:latin typeface="Calibri"/>
                        <a:ea typeface="Calibri"/>
                        <a:cs typeface="Mang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IN" sz="1100" dirty="0">
                          <a:solidFill>
                            <a:schemeClr val="tx1">
                              <a:lumMod val="95000"/>
                              <a:lumOff val="5000"/>
                            </a:schemeClr>
                          </a:solidFill>
                          <a:latin typeface="Century Gothic"/>
                          <a:ea typeface="Calibri"/>
                          <a:cs typeface="Arial"/>
                        </a:rPr>
                        <a:t>NIL</a:t>
                      </a:r>
                      <a:endParaRPr lang="en-IN" sz="1100" dirty="0">
                        <a:solidFill>
                          <a:schemeClr val="tx1">
                            <a:lumMod val="95000"/>
                            <a:lumOff val="5000"/>
                          </a:schemeClr>
                        </a:solidFill>
                        <a:latin typeface="Calibri"/>
                        <a:ea typeface="Calibri"/>
                        <a:cs typeface="Mang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1"/>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76201" y="57150"/>
          <a:ext cx="8991599" cy="4953000"/>
        </p:xfrm>
        <a:graphic>
          <a:graphicData uri="http://schemas.openxmlformats.org/drawingml/2006/table">
            <a:tbl>
              <a:tblPr/>
              <a:tblGrid>
                <a:gridCol w="438615">
                  <a:extLst>
                    <a:ext uri="{9D8B030D-6E8A-4147-A177-3AD203B41FA5}">
                      <a16:colId xmlns="" xmlns:a16="http://schemas.microsoft.com/office/drawing/2014/main" val="20000"/>
                    </a:ext>
                  </a:extLst>
                </a:gridCol>
                <a:gridCol w="4666785">
                  <a:extLst>
                    <a:ext uri="{9D8B030D-6E8A-4147-A177-3AD203B41FA5}">
                      <a16:colId xmlns="" xmlns:a16="http://schemas.microsoft.com/office/drawing/2014/main" val="20001"/>
                    </a:ext>
                  </a:extLst>
                </a:gridCol>
                <a:gridCol w="1066800">
                  <a:extLst>
                    <a:ext uri="{9D8B030D-6E8A-4147-A177-3AD203B41FA5}">
                      <a16:colId xmlns="" xmlns:a16="http://schemas.microsoft.com/office/drawing/2014/main" val="20002"/>
                    </a:ext>
                  </a:extLst>
                </a:gridCol>
                <a:gridCol w="2819399">
                  <a:extLst>
                    <a:ext uri="{9D8B030D-6E8A-4147-A177-3AD203B41FA5}">
                      <a16:colId xmlns="" xmlns:a16="http://schemas.microsoft.com/office/drawing/2014/main" val="20003"/>
                    </a:ext>
                  </a:extLst>
                </a:gridCol>
              </a:tblGrid>
              <a:tr h="1295400">
                <a:tc>
                  <a:txBody>
                    <a:bodyPr/>
                    <a:lstStyle/>
                    <a:p>
                      <a:pPr algn="ctr">
                        <a:spcAft>
                          <a:spcPts val="0"/>
                        </a:spcAft>
                      </a:pPr>
                      <a:endParaRPr lang="en-IN" sz="1200" b="1"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r>
                        <a:rPr lang="en-IN" sz="1200" b="1" u="sng" kern="1200" dirty="0">
                          <a:solidFill>
                            <a:schemeClr val="tx1"/>
                          </a:solidFill>
                          <a:latin typeface="Bookman Old Style" pitchFamily="18" charset="0"/>
                          <a:ea typeface="+mn-ea"/>
                          <a:cs typeface="+mn-cs"/>
                        </a:rPr>
                        <a:t>d) Details of enrolment under Social Security Schemes (Cumulative nos. as on Dt. 30.06.2021)</a:t>
                      </a:r>
                      <a:endParaRPr lang="en-IN" sz="1200" kern="1200" dirty="0">
                        <a:solidFill>
                          <a:schemeClr val="tx1"/>
                        </a:solidFill>
                        <a:latin typeface="Bookman Old Style" pitchFamily="18" charset="0"/>
                        <a:ea typeface="+mn-ea"/>
                        <a:cs typeface="+mn-cs"/>
                      </a:endParaRPr>
                    </a:p>
                    <a:p>
                      <a:pPr algn="just"/>
                      <a:endParaRPr lang="en-IN" sz="1200" kern="1200" dirty="0">
                        <a:solidFill>
                          <a:schemeClr val="tx1"/>
                        </a:solidFill>
                        <a:latin typeface="Bookman Old Style" pitchFamily="18" charset="0"/>
                        <a:ea typeface="+mn-ea"/>
                        <a:cs typeface="+mn-cs"/>
                      </a:endParaRPr>
                    </a:p>
                    <a:p>
                      <a:pPr algn="just"/>
                      <a:r>
                        <a:rPr lang="en-IN" sz="1200" kern="1200" dirty="0">
                          <a:solidFill>
                            <a:schemeClr val="tx1"/>
                          </a:solidFill>
                          <a:latin typeface="Bookman Old Style" pitchFamily="18" charset="0"/>
                          <a:ea typeface="+mn-ea"/>
                          <a:cs typeface="+mn-cs"/>
                        </a:rPr>
                        <a:t>The progress under Social Security Scheme was reviewed and discussed, banks were requested to improve and enrol maximum account holders making them aware of these schemes.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endParaRPr lang="en-IN" sz="1200" kern="1200" dirty="0">
                        <a:solidFill>
                          <a:schemeClr val="tx1"/>
                        </a:solidFill>
                        <a:latin typeface="Bookman Old Style" pitchFamily="18" charset="0"/>
                        <a:ea typeface="+mn-ea"/>
                        <a:cs typeface="+mn-cs"/>
                      </a:endParaRPr>
                    </a:p>
                    <a:p>
                      <a:pPr algn="ctr"/>
                      <a:endParaRPr lang="en-IN" sz="1200" kern="1200" dirty="0">
                        <a:solidFill>
                          <a:schemeClr val="tx1"/>
                        </a:solidFill>
                        <a:latin typeface="Bookman Old Style" pitchFamily="18" charset="0"/>
                        <a:ea typeface="+mn-ea"/>
                        <a:cs typeface="+mn-cs"/>
                      </a:endParaRPr>
                    </a:p>
                    <a:p>
                      <a:pPr algn="ctr"/>
                      <a:r>
                        <a:rPr lang="en-IN" sz="1200" b="1" kern="1200" dirty="0">
                          <a:solidFill>
                            <a:schemeClr val="tx1"/>
                          </a:solidFill>
                          <a:latin typeface="Bookman Old Style" pitchFamily="18" charset="0"/>
                          <a:ea typeface="+mn-ea"/>
                          <a:cs typeface="+mn-cs"/>
                        </a:rPr>
                        <a:t>(Action – All Banks)</a:t>
                      </a:r>
                      <a:endParaRPr lang="en-IN" sz="1200" kern="1200" dirty="0">
                        <a:solidFill>
                          <a:schemeClr val="tx1"/>
                        </a:solidFill>
                        <a:latin typeface="Bookman Old Style" pitchFamily="18"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r>
                        <a:rPr lang="en-US" sz="1200" kern="1200" dirty="0">
                          <a:solidFill>
                            <a:schemeClr val="tx1"/>
                          </a:solidFill>
                          <a:latin typeface="Bookman Old Style" pitchFamily="18" charset="0"/>
                          <a:ea typeface="+mn-ea"/>
                          <a:cs typeface="+mn-cs"/>
                        </a:rPr>
                        <a:t>As on 30.09.2021, progress under various social security schemes are as under:</a:t>
                      </a:r>
                      <a:endParaRPr lang="en-IN" sz="1200" kern="1200" dirty="0">
                        <a:solidFill>
                          <a:schemeClr val="tx1"/>
                        </a:solidFill>
                        <a:latin typeface="Bookman Old Style" pitchFamily="18" charset="0"/>
                        <a:ea typeface="+mn-ea"/>
                        <a:cs typeface="+mn-cs"/>
                      </a:endParaRPr>
                    </a:p>
                    <a:p>
                      <a:pPr algn="just"/>
                      <a:r>
                        <a:rPr lang="en-US" sz="1200" b="1" kern="1200" dirty="0">
                          <a:solidFill>
                            <a:schemeClr val="tx1"/>
                          </a:solidFill>
                          <a:latin typeface="Bookman Old Style" pitchFamily="18" charset="0"/>
                          <a:ea typeface="+mn-ea"/>
                          <a:cs typeface="+mn-cs"/>
                        </a:rPr>
                        <a:t>PMJDY</a:t>
                      </a:r>
                      <a:r>
                        <a:rPr lang="en-US" sz="1200" kern="1200" dirty="0">
                          <a:solidFill>
                            <a:schemeClr val="tx1"/>
                          </a:solidFill>
                          <a:latin typeface="Bookman Old Style" pitchFamily="18" charset="0"/>
                          <a:ea typeface="+mn-ea"/>
                          <a:cs typeface="+mn-cs"/>
                        </a:rPr>
                        <a:t>: 3,36,144</a:t>
                      </a:r>
                      <a:endParaRPr lang="en-IN" sz="1200" kern="1200" dirty="0">
                        <a:solidFill>
                          <a:schemeClr val="tx1"/>
                        </a:solidFill>
                        <a:latin typeface="Bookman Old Style" pitchFamily="18" charset="0"/>
                        <a:ea typeface="+mn-ea"/>
                        <a:cs typeface="+mn-cs"/>
                      </a:endParaRPr>
                    </a:p>
                    <a:p>
                      <a:pPr algn="just"/>
                      <a:r>
                        <a:rPr lang="en-US" sz="1200" b="1" kern="1200" dirty="0">
                          <a:solidFill>
                            <a:schemeClr val="tx1"/>
                          </a:solidFill>
                          <a:latin typeface="Bookman Old Style" pitchFamily="18" charset="0"/>
                          <a:ea typeface="+mn-ea"/>
                          <a:cs typeface="+mn-cs"/>
                        </a:rPr>
                        <a:t>PMJJBY</a:t>
                      </a:r>
                      <a:r>
                        <a:rPr lang="en-US" sz="1200" kern="1200" dirty="0">
                          <a:solidFill>
                            <a:schemeClr val="tx1"/>
                          </a:solidFill>
                          <a:latin typeface="Bookman Old Style" pitchFamily="18" charset="0"/>
                          <a:ea typeface="+mn-ea"/>
                          <a:cs typeface="+mn-cs"/>
                        </a:rPr>
                        <a:t>: 1,43,477</a:t>
                      </a:r>
                      <a:endParaRPr lang="en-IN" sz="1200" kern="1200" dirty="0">
                        <a:solidFill>
                          <a:schemeClr val="tx1"/>
                        </a:solidFill>
                        <a:latin typeface="Bookman Old Style" pitchFamily="18" charset="0"/>
                        <a:ea typeface="+mn-ea"/>
                        <a:cs typeface="+mn-cs"/>
                      </a:endParaRPr>
                    </a:p>
                    <a:p>
                      <a:pPr algn="just"/>
                      <a:r>
                        <a:rPr lang="en-US" sz="1200" b="1" kern="1200" dirty="0">
                          <a:solidFill>
                            <a:schemeClr val="tx1"/>
                          </a:solidFill>
                          <a:latin typeface="Bookman Old Style" pitchFamily="18" charset="0"/>
                          <a:ea typeface="+mn-ea"/>
                          <a:cs typeface="+mn-cs"/>
                        </a:rPr>
                        <a:t>PMSBY</a:t>
                      </a:r>
                      <a:r>
                        <a:rPr lang="en-US" sz="1200" kern="1200" dirty="0">
                          <a:solidFill>
                            <a:schemeClr val="tx1"/>
                          </a:solidFill>
                          <a:latin typeface="Bookman Old Style" pitchFamily="18" charset="0"/>
                          <a:ea typeface="+mn-ea"/>
                          <a:cs typeface="+mn-cs"/>
                        </a:rPr>
                        <a:t>: 2,49,300</a:t>
                      </a:r>
                      <a:endParaRPr lang="en-IN" sz="1200" kern="1200" dirty="0">
                        <a:solidFill>
                          <a:schemeClr val="tx1"/>
                        </a:solidFill>
                        <a:latin typeface="Bookman Old Style" pitchFamily="18" charset="0"/>
                        <a:ea typeface="+mn-ea"/>
                        <a:cs typeface="+mn-cs"/>
                      </a:endParaRPr>
                    </a:p>
                    <a:p>
                      <a:pPr algn="just"/>
                      <a:r>
                        <a:rPr lang="en-US" sz="1200" b="1" kern="1200" dirty="0">
                          <a:solidFill>
                            <a:schemeClr val="tx1"/>
                          </a:solidFill>
                          <a:latin typeface="Bookman Old Style" pitchFamily="18" charset="0"/>
                          <a:ea typeface="+mn-ea"/>
                          <a:cs typeface="+mn-cs"/>
                        </a:rPr>
                        <a:t>APY</a:t>
                      </a:r>
                      <a:r>
                        <a:rPr lang="en-US" sz="1200" kern="1200" dirty="0">
                          <a:solidFill>
                            <a:schemeClr val="tx1"/>
                          </a:solidFill>
                          <a:latin typeface="Bookman Old Style" pitchFamily="18" charset="0"/>
                          <a:ea typeface="+mn-ea"/>
                          <a:cs typeface="+mn-cs"/>
                        </a:rPr>
                        <a:t>: 12,205</a:t>
                      </a:r>
                      <a:endParaRPr lang="en-IN" sz="1200" dirty="0">
                        <a:latin typeface="Bookman Old Style" pitchFamily="18" charset="0"/>
                        <a:ea typeface="Calibri"/>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0"/>
                  </a:ext>
                </a:extLst>
              </a:tr>
              <a:tr h="1295400">
                <a:tc>
                  <a:txBody>
                    <a:bodyPr/>
                    <a:lstStyle/>
                    <a:p>
                      <a:pPr algn="ctr">
                        <a:spcAft>
                          <a:spcPts val="0"/>
                        </a:spcAft>
                      </a:pPr>
                      <a:r>
                        <a:rPr lang="en-IN" sz="1200" b="1" dirty="0">
                          <a:latin typeface="Bookman Old Style" pitchFamily="18" charset="0"/>
                          <a:ea typeface="Calibri"/>
                          <a:cs typeface="Mangal"/>
                        </a:rPr>
                        <a:t>4</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r>
                        <a:rPr lang="en-IN" sz="1200" b="1" u="sng" kern="1200" dirty="0">
                          <a:solidFill>
                            <a:schemeClr val="tx1"/>
                          </a:solidFill>
                          <a:latin typeface="Bookman Old Style" pitchFamily="18" charset="0"/>
                          <a:ea typeface="+mn-ea"/>
                          <a:cs typeface="+mn-cs"/>
                        </a:rPr>
                        <a:t>Allotment of New RSETI</a:t>
                      </a:r>
                    </a:p>
                    <a:p>
                      <a:pPr algn="just"/>
                      <a:endParaRPr lang="en-IN" sz="1200" kern="1200" dirty="0">
                        <a:solidFill>
                          <a:schemeClr val="tx1"/>
                        </a:solidFill>
                        <a:latin typeface="Bookman Old Style" pitchFamily="18" charset="0"/>
                        <a:ea typeface="+mn-ea"/>
                        <a:cs typeface="+mn-cs"/>
                      </a:endParaRPr>
                    </a:p>
                    <a:p>
                      <a:pPr algn="just"/>
                      <a:r>
                        <a:rPr lang="en-IN" sz="1200" b="1" u="sng" kern="1200" dirty="0">
                          <a:solidFill>
                            <a:schemeClr val="tx1"/>
                          </a:solidFill>
                          <a:latin typeface="Bookman Old Style" pitchFamily="18" charset="0"/>
                          <a:ea typeface="+mn-ea"/>
                          <a:cs typeface="+mn-cs"/>
                        </a:rPr>
                        <a:t>RSETI at </a:t>
                      </a:r>
                      <a:r>
                        <a:rPr lang="en-IN" sz="1200" b="1" u="sng" kern="1200" dirty="0" err="1">
                          <a:solidFill>
                            <a:schemeClr val="tx1"/>
                          </a:solidFill>
                          <a:latin typeface="Bookman Old Style" pitchFamily="18" charset="0"/>
                          <a:ea typeface="+mn-ea"/>
                          <a:cs typeface="+mn-cs"/>
                        </a:rPr>
                        <a:t>Lunglei</a:t>
                      </a:r>
                      <a:r>
                        <a:rPr lang="en-IN" sz="1200" b="1" u="sng" kern="1200" dirty="0">
                          <a:solidFill>
                            <a:schemeClr val="tx1"/>
                          </a:solidFill>
                          <a:latin typeface="Bookman Old Style" pitchFamily="18" charset="0"/>
                          <a:ea typeface="+mn-ea"/>
                          <a:cs typeface="+mn-cs"/>
                        </a:rPr>
                        <a:t> District</a:t>
                      </a:r>
                      <a:r>
                        <a:rPr lang="en-IN" sz="1200" u="sng" kern="1200" dirty="0">
                          <a:solidFill>
                            <a:schemeClr val="tx1"/>
                          </a:solidFill>
                          <a:latin typeface="Bookman Old Style" pitchFamily="18" charset="0"/>
                          <a:ea typeface="+mn-ea"/>
                          <a:cs typeface="+mn-cs"/>
                        </a:rPr>
                        <a:t>:</a:t>
                      </a:r>
                    </a:p>
                    <a:p>
                      <a:pPr algn="just"/>
                      <a:endParaRPr lang="en-IN" sz="1200" kern="1200" dirty="0">
                        <a:solidFill>
                          <a:schemeClr val="tx1"/>
                        </a:solidFill>
                        <a:latin typeface="Bookman Old Style" pitchFamily="18" charset="0"/>
                        <a:ea typeface="+mn-ea"/>
                        <a:cs typeface="+mn-cs"/>
                      </a:endParaRPr>
                    </a:p>
                    <a:p>
                      <a:pPr algn="just"/>
                      <a:r>
                        <a:rPr lang="en-IN" sz="1200" kern="1200" dirty="0">
                          <a:solidFill>
                            <a:schemeClr val="tx1"/>
                          </a:solidFill>
                          <a:latin typeface="Bookman Old Style" pitchFamily="18" charset="0"/>
                          <a:ea typeface="+mn-ea"/>
                          <a:cs typeface="+mn-cs"/>
                        </a:rPr>
                        <a:t>SLBC had allotted HDFC Bank to find ways to sponsor RSETI in </a:t>
                      </a:r>
                      <a:r>
                        <a:rPr lang="en-IN" sz="1200" kern="1200" dirty="0" err="1">
                          <a:solidFill>
                            <a:schemeClr val="tx1"/>
                          </a:solidFill>
                          <a:latin typeface="Bookman Old Style" pitchFamily="18" charset="0"/>
                          <a:ea typeface="+mn-ea"/>
                          <a:cs typeface="+mn-cs"/>
                        </a:rPr>
                        <a:t>Lunglei</a:t>
                      </a:r>
                      <a:r>
                        <a:rPr lang="en-IN" sz="1200" kern="1200" dirty="0">
                          <a:solidFill>
                            <a:schemeClr val="tx1"/>
                          </a:solidFill>
                          <a:latin typeface="Bookman Old Style" pitchFamily="18" charset="0"/>
                          <a:ea typeface="+mn-ea"/>
                          <a:cs typeface="+mn-cs"/>
                        </a:rPr>
                        <a:t> District. However, HDFC Bank has not done any progress for setting up of RSETI. HDFC bank was asked to set up the RSETI by December, 2021.</a:t>
                      </a:r>
                    </a:p>
                    <a:p>
                      <a:pPr algn="just"/>
                      <a:endParaRPr lang="en-IN" sz="1200" kern="1200" dirty="0">
                        <a:solidFill>
                          <a:schemeClr val="tx1"/>
                        </a:solidFill>
                        <a:latin typeface="Bookman Old Style" pitchFamily="18" charset="0"/>
                        <a:ea typeface="+mn-ea"/>
                        <a:cs typeface="+mn-cs"/>
                      </a:endParaRPr>
                    </a:p>
                    <a:p>
                      <a:pPr algn="just"/>
                      <a:endParaRPr lang="en-IN" sz="1200" kern="1200" dirty="0">
                        <a:solidFill>
                          <a:schemeClr val="tx1"/>
                        </a:solidFill>
                        <a:latin typeface="Bookman Old Style" pitchFamily="18" charset="0"/>
                        <a:ea typeface="+mn-ea"/>
                        <a:cs typeface="+mn-cs"/>
                      </a:endParaRPr>
                    </a:p>
                    <a:p>
                      <a:pPr algn="just"/>
                      <a:endParaRPr lang="en-IN" sz="1200" kern="1200" dirty="0">
                        <a:solidFill>
                          <a:schemeClr val="tx1"/>
                        </a:solidFill>
                        <a:latin typeface="Bookman Old Style" pitchFamily="18" charset="0"/>
                        <a:ea typeface="+mn-ea"/>
                        <a:cs typeface="+mn-cs"/>
                      </a:endParaRPr>
                    </a:p>
                    <a:p>
                      <a:pPr algn="just"/>
                      <a:r>
                        <a:rPr lang="en-IN" sz="1200" b="1" u="sng" kern="1200" dirty="0">
                          <a:solidFill>
                            <a:schemeClr val="tx1"/>
                          </a:solidFill>
                          <a:latin typeface="Bookman Old Style" pitchFamily="18" charset="0"/>
                          <a:ea typeface="+mn-ea"/>
                          <a:cs typeface="+mn-cs"/>
                        </a:rPr>
                        <a:t>Opening of a New RSETI at </a:t>
                      </a:r>
                      <a:r>
                        <a:rPr lang="en-IN" sz="1200" b="1" u="sng" kern="1200" dirty="0" err="1">
                          <a:solidFill>
                            <a:schemeClr val="tx1"/>
                          </a:solidFill>
                          <a:latin typeface="Bookman Old Style" pitchFamily="18" charset="0"/>
                          <a:ea typeface="+mn-ea"/>
                          <a:cs typeface="+mn-cs"/>
                        </a:rPr>
                        <a:t>Kolasib</a:t>
                      </a:r>
                      <a:r>
                        <a:rPr lang="en-IN" sz="1200" b="1" u="sng" kern="1200" dirty="0">
                          <a:solidFill>
                            <a:schemeClr val="tx1"/>
                          </a:solidFill>
                          <a:latin typeface="Bookman Old Style" pitchFamily="18" charset="0"/>
                          <a:ea typeface="+mn-ea"/>
                          <a:cs typeface="+mn-cs"/>
                        </a:rPr>
                        <a:t> District sponsored by Mizoram Rural Bank:</a:t>
                      </a:r>
                      <a:endParaRPr lang="en-IN" sz="1200" u="sng" kern="1200" dirty="0">
                        <a:solidFill>
                          <a:schemeClr val="tx1"/>
                        </a:solidFill>
                        <a:latin typeface="Bookman Old Style" pitchFamily="18" charset="0"/>
                        <a:ea typeface="+mn-ea"/>
                        <a:cs typeface="+mn-cs"/>
                      </a:endParaRPr>
                    </a:p>
                    <a:p>
                      <a:pPr algn="just"/>
                      <a:r>
                        <a:rPr lang="en-IN" sz="1200" kern="1200" dirty="0">
                          <a:solidFill>
                            <a:schemeClr val="tx1"/>
                          </a:solidFill>
                          <a:latin typeface="Bookman Old Style" pitchFamily="18" charset="0"/>
                          <a:ea typeface="+mn-ea"/>
                          <a:cs typeface="+mn-cs"/>
                        </a:rPr>
                        <a:t> </a:t>
                      </a:r>
                    </a:p>
                    <a:p>
                      <a:pPr algn="just"/>
                      <a:r>
                        <a:rPr lang="en-IN" sz="1200" kern="1200" dirty="0">
                          <a:solidFill>
                            <a:schemeClr val="tx1"/>
                          </a:solidFill>
                          <a:latin typeface="Bookman Old Style" pitchFamily="18" charset="0"/>
                          <a:ea typeface="+mn-ea"/>
                          <a:cs typeface="+mn-cs"/>
                        </a:rPr>
                        <a:t>MRB has reported that new RSETI at </a:t>
                      </a:r>
                      <a:r>
                        <a:rPr lang="en-IN" sz="1200" kern="1200" dirty="0" err="1">
                          <a:solidFill>
                            <a:schemeClr val="tx1"/>
                          </a:solidFill>
                          <a:latin typeface="Bookman Old Style" pitchFamily="18" charset="0"/>
                          <a:ea typeface="+mn-ea"/>
                          <a:cs typeface="+mn-cs"/>
                        </a:rPr>
                        <a:t>Kolasib</a:t>
                      </a:r>
                      <a:r>
                        <a:rPr lang="en-IN" sz="1200" kern="1200" dirty="0">
                          <a:solidFill>
                            <a:schemeClr val="tx1"/>
                          </a:solidFill>
                          <a:latin typeface="Bookman Old Style" pitchFamily="18" charset="0"/>
                          <a:ea typeface="+mn-ea"/>
                          <a:cs typeface="+mn-cs"/>
                        </a:rPr>
                        <a:t> is ready for opening since last January, 2021, they are awaiting approval from Ministry of Rural Development, Govt. of India, New Delhi. Tripartite Agreement between </a:t>
                      </a:r>
                      <a:r>
                        <a:rPr lang="en-IN" sz="1200" kern="1200" dirty="0" err="1">
                          <a:solidFill>
                            <a:schemeClr val="tx1"/>
                          </a:solidFill>
                          <a:latin typeface="Bookman Old Style" pitchFamily="18" charset="0"/>
                          <a:ea typeface="+mn-ea"/>
                          <a:cs typeface="+mn-cs"/>
                        </a:rPr>
                        <a:t>MoRD</a:t>
                      </a:r>
                      <a:r>
                        <a:rPr lang="en-IN" sz="1200" kern="1200" dirty="0">
                          <a:solidFill>
                            <a:schemeClr val="tx1"/>
                          </a:solidFill>
                          <a:latin typeface="Bookman Old Style" pitchFamily="18" charset="0"/>
                          <a:ea typeface="+mn-ea"/>
                          <a:cs typeface="+mn-cs"/>
                        </a:rPr>
                        <a:t>- Director RSETI Bangalore and Chairman MRB is yet to be executed.</a:t>
                      </a:r>
                    </a:p>
                    <a:p>
                      <a:pPr algn="just"/>
                      <a:endParaRPr lang="en-IN" sz="1200" kern="1200" dirty="0">
                        <a:solidFill>
                          <a:schemeClr val="tx1"/>
                        </a:solidFill>
                        <a:latin typeface="Bookman Old Style" pitchFamily="18"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IN" sz="1200" b="1" kern="1200" dirty="0">
                        <a:solidFill>
                          <a:schemeClr val="tx1"/>
                        </a:solidFill>
                        <a:latin typeface="Bookman Old Style" pitchFamily="18" charset="0"/>
                        <a:ea typeface="+mn-ea"/>
                        <a:cs typeface="+mn-cs"/>
                      </a:endParaRPr>
                    </a:p>
                    <a:p>
                      <a:pPr marL="0" marR="0" indent="0" algn="ctr" defTabSz="914400" rtl="0" eaLnBrk="1" fontAlgn="auto" latinLnBrk="0" hangingPunct="1">
                        <a:lnSpc>
                          <a:spcPct val="100000"/>
                        </a:lnSpc>
                        <a:spcBef>
                          <a:spcPts val="0"/>
                        </a:spcBef>
                        <a:spcAft>
                          <a:spcPts val="0"/>
                        </a:spcAft>
                        <a:buClrTx/>
                        <a:buSzTx/>
                        <a:buFontTx/>
                        <a:buNone/>
                        <a:tabLst/>
                        <a:defRPr/>
                      </a:pPr>
                      <a:endParaRPr lang="en-IN" sz="1200" b="1" kern="1200" dirty="0">
                        <a:solidFill>
                          <a:schemeClr val="tx1"/>
                        </a:solidFill>
                        <a:latin typeface="Bookman Old Style" pitchFamily="18" charset="0"/>
                        <a:ea typeface="+mn-ea"/>
                        <a:cs typeface="+mn-cs"/>
                      </a:endParaRPr>
                    </a:p>
                    <a:p>
                      <a:pPr marL="0" marR="0" indent="0" algn="ctr" defTabSz="914400" rtl="0" eaLnBrk="1" fontAlgn="auto" latinLnBrk="0" hangingPunct="1">
                        <a:lnSpc>
                          <a:spcPct val="100000"/>
                        </a:lnSpc>
                        <a:spcBef>
                          <a:spcPts val="0"/>
                        </a:spcBef>
                        <a:spcAft>
                          <a:spcPts val="0"/>
                        </a:spcAft>
                        <a:buClrTx/>
                        <a:buSzTx/>
                        <a:buFontTx/>
                        <a:buNone/>
                        <a:tabLst/>
                        <a:defRPr/>
                      </a:pPr>
                      <a:endParaRPr lang="en-IN" sz="1200" b="1" kern="1200" dirty="0">
                        <a:solidFill>
                          <a:schemeClr val="tx1"/>
                        </a:solidFill>
                        <a:latin typeface="Bookman Old Style" pitchFamily="18" charset="0"/>
                        <a:ea typeface="+mn-ea"/>
                        <a:cs typeface="+mn-cs"/>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IN" sz="1200" b="1" kern="1200" dirty="0">
                          <a:solidFill>
                            <a:schemeClr val="tx1"/>
                          </a:solidFill>
                          <a:latin typeface="Bookman Old Style" pitchFamily="18" charset="0"/>
                          <a:ea typeface="+mn-ea"/>
                          <a:cs typeface="+mn-cs"/>
                        </a:rPr>
                        <a:t>(Action – HDFC Bank)</a:t>
                      </a:r>
                      <a:endParaRPr lang="en-IN" sz="1200" kern="1200" dirty="0">
                        <a:solidFill>
                          <a:schemeClr val="tx1"/>
                        </a:solidFill>
                        <a:latin typeface="Bookman Old Style" pitchFamily="18" charset="0"/>
                        <a:ea typeface="+mn-ea"/>
                        <a:cs typeface="+mn-cs"/>
                      </a:endParaRPr>
                    </a:p>
                    <a:p>
                      <a:pPr algn="ctr"/>
                      <a:endParaRPr lang="en-IN" sz="1200" kern="1200" dirty="0">
                        <a:solidFill>
                          <a:schemeClr val="tx1"/>
                        </a:solidFill>
                        <a:latin typeface="Bookman Old Style" pitchFamily="18" charset="0"/>
                        <a:ea typeface="+mn-ea"/>
                        <a:cs typeface="+mn-cs"/>
                      </a:endParaRPr>
                    </a:p>
                    <a:p>
                      <a:pPr algn="ctr"/>
                      <a:endParaRPr lang="en-IN" sz="1200" kern="1200" dirty="0">
                        <a:solidFill>
                          <a:schemeClr val="tx1"/>
                        </a:solidFill>
                        <a:latin typeface="Bookman Old Style" pitchFamily="18" charset="0"/>
                        <a:ea typeface="+mn-ea"/>
                        <a:cs typeface="+mn-cs"/>
                      </a:endParaRPr>
                    </a:p>
                    <a:p>
                      <a:pPr algn="ctr"/>
                      <a:endParaRPr lang="en-IN" sz="1200" kern="1200" dirty="0">
                        <a:solidFill>
                          <a:schemeClr val="tx1"/>
                        </a:solidFill>
                        <a:latin typeface="Bookman Old Style" pitchFamily="18" charset="0"/>
                        <a:ea typeface="+mn-ea"/>
                        <a:cs typeface="+mn-cs"/>
                      </a:endParaRPr>
                    </a:p>
                    <a:p>
                      <a:pPr algn="ctr"/>
                      <a:endParaRPr lang="en-IN" sz="1200" kern="1200" dirty="0">
                        <a:solidFill>
                          <a:schemeClr val="tx1"/>
                        </a:solidFill>
                        <a:latin typeface="Bookman Old Style" pitchFamily="18" charset="0"/>
                        <a:ea typeface="+mn-ea"/>
                        <a:cs typeface="+mn-cs"/>
                      </a:endParaRPr>
                    </a:p>
                    <a:p>
                      <a:pPr algn="ctr"/>
                      <a:endParaRPr lang="en-IN" sz="1200" kern="1200" dirty="0">
                        <a:solidFill>
                          <a:schemeClr val="tx1"/>
                        </a:solidFill>
                        <a:latin typeface="Bookman Old Style" pitchFamily="18" charset="0"/>
                        <a:ea typeface="+mn-ea"/>
                        <a:cs typeface="+mn-cs"/>
                      </a:endParaRPr>
                    </a:p>
                    <a:p>
                      <a:pPr algn="ctr"/>
                      <a:endParaRPr lang="en-IN" sz="1200" kern="1200" dirty="0">
                        <a:solidFill>
                          <a:schemeClr val="tx1"/>
                        </a:solidFill>
                        <a:latin typeface="Bookman Old Style" pitchFamily="18" charset="0"/>
                        <a:ea typeface="+mn-ea"/>
                        <a:cs typeface="+mn-cs"/>
                      </a:endParaRPr>
                    </a:p>
                    <a:p>
                      <a:pPr algn="ctr"/>
                      <a:endParaRPr lang="en-IN" sz="1200" kern="1200" dirty="0">
                        <a:solidFill>
                          <a:schemeClr val="tx1"/>
                        </a:solidFill>
                        <a:latin typeface="Bookman Old Style" pitchFamily="18" charset="0"/>
                        <a:ea typeface="+mn-ea"/>
                        <a:cs typeface="+mn-cs"/>
                      </a:endParaRPr>
                    </a:p>
                    <a:p>
                      <a:pPr algn="ctr"/>
                      <a:endParaRPr lang="en-IN" sz="1200" kern="1200" dirty="0">
                        <a:solidFill>
                          <a:schemeClr val="tx1"/>
                        </a:solidFill>
                        <a:latin typeface="Bookman Old Style" pitchFamily="18" charset="0"/>
                        <a:ea typeface="+mn-ea"/>
                        <a:cs typeface="+mn-cs"/>
                      </a:endParaRPr>
                    </a:p>
                    <a:p>
                      <a:pPr algn="ctr"/>
                      <a:endParaRPr lang="en-IN" sz="1200" kern="1200" dirty="0">
                        <a:solidFill>
                          <a:schemeClr val="tx1"/>
                        </a:solidFill>
                        <a:latin typeface="Bookman Old Style" pitchFamily="18" charset="0"/>
                        <a:ea typeface="+mn-ea"/>
                        <a:cs typeface="+mn-cs"/>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IN" sz="1200" b="1" kern="1200" dirty="0">
                          <a:solidFill>
                            <a:schemeClr val="tx1"/>
                          </a:solidFill>
                          <a:latin typeface="Bookman Old Style" pitchFamily="18" charset="0"/>
                          <a:ea typeface="+mn-ea"/>
                          <a:cs typeface="+mn-cs"/>
                        </a:rPr>
                        <a:t>(Action – MRB)</a:t>
                      </a:r>
                      <a:endParaRPr lang="en-IN" sz="1200" kern="1200" dirty="0">
                        <a:solidFill>
                          <a:schemeClr val="tx1"/>
                        </a:solidFill>
                        <a:latin typeface="Bookman Old Style" pitchFamily="18" charset="0"/>
                        <a:ea typeface="+mn-ea"/>
                        <a:cs typeface="+mn-cs"/>
                      </a:endParaRPr>
                    </a:p>
                    <a:p>
                      <a:pPr algn="ctr"/>
                      <a:endParaRPr lang="en-IN" sz="1200" kern="1200" dirty="0">
                        <a:solidFill>
                          <a:schemeClr val="tx1"/>
                        </a:solidFill>
                        <a:latin typeface="Bookman Old Style" pitchFamily="18"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Bookman Old Style" pitchFamily="18" charset="0"/>
                          <a:ea typeface="+mn-ea"/>
                          <a:cs typeface="+mn-cs"/>
                        </a:rPr>
                        <a:t>HDFC Bank reported that presently their bank does not participate in RSETI initiative as a part of the broad strategy. They will explore the option of participating in RSETI segment at an appropriate juncture. To that extent they will continue the on-ground activity and support the state govt. in every way by providing credit access to the financially excluded members.</a:t>
                      </a:r>
                      <a:endParaRPr lang="en-IN" sz="1200" kern="1200" dirty="0">
                        <a:solidFill>
                          <a:schemeClr val="tx1"/>
                        </a:solidFill>
                        <a:latin typeface="Bookman Old Style" pitchFamily="18" charset="0"/>
                        <a:ea typeface="+mn-ea"/>
                        <a:cs typeface="+mn-cs"/>
                      </a:endParaRPr>
                    </a:p>
                    <a:p>
                      <a:pPr algn="just"/>
                      <a:endParaRPr lang="en-IN" sz="1200" dirty="0">
                        <a:latin typeface="Bookman Old Style" pitchFamily="18" charset="0"/>
                        <a:ea typeface="Calibri"/>
                        <a:cs typeface="Mangal"/>
                      </a:endParaRPr>
                    </a:p>
                    <a:p>
                      <a:pPr algn="just"/>
                      <a:endParaRPr lang="en-IN" sz="1200" dirty="0">
                        <a:latin typeface="Bookman Old Style" pitchFamily="18" charset="0"/>
                        <a:ea typeface="Calibri"/>
                        <a:cs typeface="Mangal"/>
                      </a:endParaRPr>
                    </a:p>
                    <a:p>
                      <a:pPr algn="just"/>
                      <a:endParaRPr lang="en-IN" sz="1200" dirty="0">
                        <a:latin typeface="Bookman Old Style" pitchFamily="18" charset="0"/>
                        <a:ea typeface="Calibri"/>
                        <a:cs typeface="Mangal"/>
                      </a:endParaRPr>
                    </a:p>
                    <a:p>
                      <a:pPr marL="0" marR="0" indent="0" algn="just"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Bookman Old Style" pitchFamily="18" charset="0"/>
                          <a:ea typeface="+mn-ea"/>
                          <a:cs typeface="+mn-cs"/>
                        </a:rPr>
                        <a:t>MRB informed that Tripartite agreement between </a:t>
                      </a:r>
                      <a:r>
                        <a:rPr lang="en-US" sz="1200" kern="1200" dirty="0" err="1">
                          <a:solidFill>
                            <a:schemeClr val="tx1"/>
                          </a:solidFill>
                          <a:latin typeface="Bookman Old Style" pitchFamily="18" charset="0"/>
                          <a:ea typeface="+mn-ea"/>
                          <a:cs typeface="+mn-cs"/>
                        </a:rPr>
                        <a:t>MoRD</a:t>
                      </a:r>
                      <a:r>
                        <a:rPr lang="en-US" sz="1200" kern="1200" dirty="0">
                          <a:solidFill>
                            <a:schemeClr val="tx1"/>
                          </a:solidFill>
                          <a:latin typeface="Bookman Old Style" pitchFamily="18" charset="0"/>
                          <a:ea typeface="+mn-ea"/>
                          <a:cs typeface="+mn-cs"/>
                        </a:rPr>
                        <a:t> Bangalore, Chairman, MRB and DC </a:t>
                      </a:r>
                      <a:r>
                        <a:rPr lang="en-US" sz="1200" kern="1200" dirty="0" err="1">
                          <a:solidFill>
                            <a:schemeClr val="tx1"/>
                          </a:solidFill>
                          <a:latin typeface="Bookman Old Style" pitchFamily="18" charset="0"/>
                          <a:ea typeface="+mn-ea"/>
                          <a:cs typeface="+mn-cs"/>
                        </a:rPr>
                        <a:t>Kolasib</a:t>
                      </a:r>
                      <a:r>
                        <a:rPr lang="en-US" sz="1200" kern="1200" dirty="0">
                          <a:solidFill>
                            <a:schemeClr val="tx1"/>
                          </a:solidFill>
                          <a:latin typeface="Bookman Old Style" pitchFamily="18" charset="0"/>
                          <a:ea typeface="+mn-ea"/>
                          <a:cs typeface="+mn-cs"/>
                        </a:rPr>
                        <a:t> is awaited.</a:t>
                      </a:r>
                      <a:endParaRPr lang="en-IN" sz="1200" kern="1200" dirty="0">
                        <a:solidFill>
                          <a:schemeClr val="tx1"/>
                        </a:solidFill>
                        <a:latin typeface="Bookman Old Style" pitchFamily="18" charset="0"/>
                        <a:ea typeface="+mn-ea"/>
                        <a:cs typeface="+mn-cs"/>
                      </a:endParaRPr>
                    </a:p>
                    <a:p>
                      <a:pPr algn="just"/>
                      <a:endParaRPr lang="en-IN" sz="1200" dirty="0">
                        <a:latin typeface="Bookman Old Style" pitchFamily="18" charset="0"/>
                        <a:ea typeface="Calibri"/>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1"/>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76200" y="57150"/>
          <a:ext cx="8991601" cy="2286000"/>
        </p:xfrm>
        <a:graphic>
          <a:graphicData uri="http://schemas.openxmlformats.org/drawingml/2006/table">
            <a:tbl>
              <a:tblPr/>
              <a:tblGrid>
                <a:gridCol w="438615">
                  <a:extLst>
                    <a:ext uri="{9D8B030D-6E8A-4147-A177-3AD203B41FA5}">
                      <a16:colId xmlns="" xmlns:a16="http://schemas.microsoft.com/office/drawing/2014/main" val="20000"/>
                    </a:ext>
                  </a:extLst>
                </a:gridCol>
                <a:gridCol w="4666786">
                  <a:extLst>
                    <a:ext uri="{9D8B030D-6E8A-4147-A177-3AD203B41FA5}">
                      <a16:colId xmlns="" xmlns:a16="http://schemas.microsoft.com/office/drawing/2014/main" val="20001"/>
                    </a:ext>
                  </a:extLst>
                </a:gridCol>
                <a:gridCol w="1066800">
                  <a:extLst>
                    <a:ext uri="{9D8B030D-6E8A-4147-A177-3AD203B41FA5}">
                      <a16:colId xmlns="" xmlns:a16="http://schemas.microsoft.com/office/drawing/2014/main" val="20002"/>
                    </a:ext>
                  </a:extLst>
                </a:gridCol>
                <a:gridCol w="2819400">
                  <a:extLst>
                    <a:ext uri="{9D8B030D-6E8A-4147-A177-3AD203B41FA5}">
                      <a16:colId xmlns="" xmlns:a16="http://schemas.microsoft.com/office/drawing/2014/main" val="20003"/>
                    </a:ext>
                  </a:extLst>
                </a:gridCol>
              </a:tblGrid>
              <a:tr h="1143000">
                <a:tc>
                  <a:txBody>
                    <a:bodyPr/>
                    <a:lstStyle/>
                    <a:p>
                      <a:pPr algn="ctr">
                        <a:spcAft>
                          <a:spcPts val="0"/>
                        </a:spcAft>
                      </a:pPr>
                      <a:endParaRPr lang="en-IN" sz="1200" b="1"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r>
                        <a:rPr lang="en-IN" sz="1200" b="1" u="sng" kern="1200" dirty="0">
                          <a:solidFill>
                            <a:schemeClr val="tx1"/>
                          </a:solidFill>
                          <a:latin typeface="Bookman Old Style" pitchFamily="18" charset="0"/>
                          <a:ea typeface="+mn-ea"/>
                          <a:cs typeface="+mn-cs"/>
                        </a:rPr>
                        <a:t>Pending Claims for reimbursement of training expenses of RSETI:</a:t>
                      </a:r>
                      <a:endParaRPr lang="en-IN" sz="1200" u="sng" kern="1200" dirty="0">
                        <a:solidFill>
                          <a:schemeClr val="tx1"/>
                        </a:solidFill>
                        <a:latin typeface="Bookman Old Style" pitchFamily="18" charset="0"/>
                        <a:ea typeface="+mn-ea"/>
                        <a:cs typeface="+mn-cs"/>
                      </a:endParaRPr>
                    </a:p>
                    <a:p>
                      <a:pPr algn="just"/>
                      <a:endParaRPr lang="en-IN" sz="1200" kern="1200" dirty="0">
                        <a:solidFill>
                          <a:schemeClr val="tx1"/>
                        </a:solidFill>
                        <a:latin typeface="Bookman Old Style" pitchFamily="18" charset="0"/>
                        <a:ea typeface="+mn-ea"/>
                        <a:cs typeface="+mn-cs"/>
                      </a:endParaRPr>
                    </a:p>
                    <a:p>
                      <a:pPr algn="just"/>
                      <a:r>
                        <a:rPr lang="en-IN" sz="1200" kern="1200" dirty="0">
                          <a:solidFill>
                            <a:schemeClr val="tx1"/>
                          </a:solidFill>
                          <a:latin typeface="Bookman Old Style" pitchFamily="18" charset="0"/>
                          <a:ea typeface="+mn-ea"/>
                          <a:cs typeface="+mn-cs"/>
                        </a:rPr>
                        <a:t>The Committee requested </a:t>
                      </a:r>
                      <a:r>
                        <a:rPr lang="en-IN" sz="1200" kern="1200" dirty="0" err="1">
                          <a:solidFill>
                            <a:schemeClr val="tx1"/>
                          </a:solidFill>
                          <a:latin typeface="Bookman Old Style" pitchFamily="18" charset="0"/>
                          <a:ea typeface="+mn-ea"/>
                          <a:cs typeface="+mn-cs"/>
                        </a:rPr>
                        <a:t>MzSRLM</a:t>
                      </a:r>
                      <a:r>
                        <a:rPr lang="en-IN" sz="1200" kern="1200" dirty="0">
                          <a:solidFill>
                            <a:schemeClr val="tx1"/>
                          </a:solidFill>
                          <a:latin typeface="Bookman Old Style" pitchFamily="18" charset="0"/>
                          <a:ea typeface="+mn-ea"/>
                          <a:cs typeface="+mn-cs"/>
                        </a:rPr>
                        <a:t> to clear all pending claim submitted by RSETI amounting to Rs. 102,92,912/-.</a:t>
                      </a:r>
                    </a:p>
                    <a:p>
                      <a:pPr algn="just"/>
                      <a:endParaRPr lang="en-IN" sz="1200" kern="1200" dirty="0">
                        <a:solidFill>
                          <a:schemeClr val="tx1"/>
                        </a:solidFill>
                        <a:latin typeface="Bookman Old Style" pitchFamily="18"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endParaRPr lang="en-IN" sz="1200" kern="1200" dirty="0">
                        <a:solidFill>
                          <a:schemeClr val="tx1"/>
                        </a:solidFill>
                        <a:latin typeface="Bookman Old Style" pitchFamily="18" charset="0"/>
                        <a:ea typeface="+mn-ea"/>
                        <a:cs typeface="+mn-cs"/>
                      </a:endParaRPr>
                    </a:p>
                    <a:p>
                      <a:pPr marL="0" marR="0" indent="0" algn="ctr" defTabSz="914400" rtl="0" eaLnBrk="1" fontAlgn="auto" latinLnBrk="0" hangingPunct="1">
                        <a:lnSpc>
                          <a:spcPct val="100000"/>
                        </a:lnSpc>
                        <a:spcBef>
                          <a:spcPts val="0"/>
                        </a:spcBef>
                        <a:spcAft>
                          <a:spcPts val="0"/>
                        </a:spcAft>
                        <a:buClrTx/>
                        <a:buSzTx/>
                        <a:buFontTx/>
                        <a:buNone/>
                        <a:tabLst/>
                        <a:defRPr/>
                      </a:pPr>
                      <a:endParaRPr lang="en-IN" sz="1200" b="1" kern="1200" dirty="0">
                        <a:solidFill>
                          <a:schemeClr val="tx1"/>
                        </a:solidFill>
                        <a:latin typeface="Bookman Old Style" pitchFamily="18" charset="0"/>
                        <a:ea typeface="+mn-ea"/>
                        <a:cs typeface="+mn-cs"/>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IN" sz="1200" b="1" kern="1200" dirty="0">
                          <a:solidFill>
                            <a:schemeClr val="tx1"/>
                          </a:solidFill>
                          <a:latin typeface="Bookman Old Style" pitchFamily="18" charset="0"/>
                          <a:ea typeface="+mn-ea"/>
                          <a:cs typeface="+mn-cs"/>
                        </a:rPr>
                        <a:t>(Action – MZSRLM)</a:t>
                      </a:r>
                      <a:endParaRPr lang="en-IN" sz="1200" kern="1200" dirty="0">
                        <a:solidFill>
                          <a:schemeClr val="tx1"/>
                        </a:solidFill>
                        <a:latin typeface="Bookman Old Style" pitchFamily="18" charset="0"/>
                        <a:ea typeface="+mn-ea"/>
                        <a:cs typeface="+mn-cs"/>
                      </a:endParaRPr>
                    </a:p>
                    <a:p>
                      <a:pPr algn="ctr"/>
                      <a:endParaRPr lang="en-IN" sz="1200" kern="1200" dirty="0">
                        <a:solidFill>
                          <a:schemeClr val="tx1"/>
                        </a:solidFill>
                        <a:latin typeface="Bookman Old Style" pitchFamily="18"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Bookman Old Style" pitchFamily="18" charset="0"/>
                          <a:ea typeface="+mn-ea"/>
                          <a:cs typeface="+mn-cs"/>
                        </a:rPr>
                        <a:t>As on September, 2021, there is a pending claim amount of Rs. 27,38,499/- (Rupees twenty-seven </a:t>
                      </a:r>
                      <a:r>
                        <a:rPr lang="en-US" sz="1200" kern="1200" dirty="0" err="1">
                          <a:solidFill>
                            <a:schemeClr val="tx1"/>
                          </a:solidFill>
                          <a:latin typeface="Bookman Old Style" pitchFamily="18" charset="0"/>
                          <a:ea typeface="+mn-ea"/>
                          <a:cs typeface="+mn-cs"/>
                        </a:rPr>
                        <a:t>lacs</a:t>
                      </a:r>
                      <a:r>
                        <a:rPr lang="en-US" sz="1200" kern="1200" dirty="0">
                          <a:solidFill>
                            <a:schemeClr val="tx1"/>
                          </a:solidFill>
                          <a:latin typeface="Bookman Old Style" pitchFamily="18" charset="0"/>
                          <a:ea typeface="+mn-ea"/>
                          <a:cs typeface="+mn-cs"/>
                        </a:rPr>
                        <a:t> thirty-eight thousand four hundred ninety-nine only) as reported by RSETI</a:t>
                      </a:r>
                      <a:r>
                        <a:rPr lang="en-IN" sz="1200" kern="1200" dirty="0">
                          <a:solidFill>
                            <a:schemeClr val="tx1"/>
                          </a:solidFill>
                          <a:latin typeface="Bookman Old Style" pitchFamily="18" charset="0"/>
                          <a:ea typeface="+mn-ea"/>
                          <a:cs typeface="+mn-cs"/>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0"/>
                  </a:ext>
                </a:extLst>
              </a:tr>
              <a:tr h="1143000">
                <a:tc>
                  <a:txBody>
                    <a:bodyPr/>
                    <a:lstStyle/>
                    <a:p>
                      <a:pPr algn="ctr">
                        <a:spcAft>
                          <a:spcPts val="0"/>
                        </a:spcAft>
                      </a:pPr>
                      <a:r>
                        <a:rPr lang="en-US" sz="1200" b="1" dirty="0">
                          <a:latin typeface="Bookman Old Style" pitchFamily="18" charset="0"/>
                          <a:ea typeface="Calibri"/>
                          <a:cs typeface="Mangal"/>
                        </a:rPr>
                        <a:t>5</a:t>
                      </a:r>
                      <a:endParaRPr lang="en-IN" sz="12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lnSpc>
                          <a:spcPct val="107000"/>
                        </a:lnSpc>
                        <a:spcAft>
                          <a:spcPts val="0"/>
                        </a:spcAft>
                      </a:pPr>
                      <a:r>
                        <a:rPr lang="en-IN" sz="1200" b="1" dirty="0">
                          <a:latin typeface="Bookman Old Style" pitchFamily="18" charset="0"/>
                          <a:ea typeface="Calibri"/>
                          <a:cs typeface="Arial"/>
                        </a:rPr>
                        <a:t>Insurance of Livestock:</a:t>
                      </a:r>
                      <a:endParaRPr lang="en-IN" sz="1200" dirty="0">
                        <a:latin typeface="Bookman Old Style" pitchFamily="18" charset="0"/>
                        <a:ea typeface="Calibri"/>
                        <a:cs typeface="Mangal"/>
                      </a:endParaRPr>
                    </a:p>
                    <a:p>
                      <a:pPr algn="just">
                        <a:lnSpc>
                          <a:spcPct val="107000"/>
                        </a:lnSpc>
                        <a:spcAft>
                          <a:spcPts val="0"/>
                        </a:spcAft>
                      </a:pPr>
                      <a:r>
                        <a:rPr lang="en-IN" sz="1200" dirty="0">
                          <a:latin typeface="Bookman Old Style" pitchFamily="18" charset="0"/>
                          <a:ea typeface="Calibri"/>
                          <a:cs typeface="Arial"/>
                        </a:rPr>
                        <a:t>The representative of AH &amp; </a:t>
                      </a:r>
                      <a:r>
                        <a:rPr lang="en-IN" sz="1200" dirty="0" err="1">
                          <a:latin typeface="Bookman Old Style" pitchFamily="18" charset="0"/>
                          <a:ea typeface="Calibri"/>
                          <a:cs typeface="Arial"/>
                        </a:rPr>
                        <a:t>Vety</a:t>
                      </a:r>
                      <a:r>
                        <a:rPr lang="en-IN" sz="1200" dirty="0">
                          <a:latin typeface="Bookman Old Style" pitchFamily="18" charset="0"/>
                          <a:ea typeface="Calibri"/>
                          <a:cs typeface="Arial"/>
                        </a:rPr>
                        <a:t>. Department has reported that there is no Insurance Company to do the livestock insurance. The AH &amp;</a:t>
                      </a:r>
                      <a:r>
                        <a:rPr lang="en-IN" sz="1200" dirty="0" err="1">
                          <a:latin typeface="Bookman Old Style" pitchFamily="18" charset="0"/>
                          <a:ea typeface="Calibri"/>
                          <a:cs typeface="Arial"/>
                        </a:rPr>
                        <a:t>Vety</a:t>
                      </a:r>
                      <a:r>
                        <a:rPr lang="en-IN" sz="1200" dirty="0">
                          <a:latin typeface="Bookman Old Style" pitchFamily="18" charset="0"/>
                          <a:ea typeface="Calibri"/>
                          <a:cs typeface="Arial"/>
                        </a:rPr>
                        <a:t> Dept. and SLBC to explore the possibility of insurance of livestock.</a:t>
                      </a:r>
                      <a:endParaRPr lang="en-IN" sz="1200" dirty="0">
                        <a:latin typeface="Bookman Old Style" pitchFamily="18" charset="0"/>
                        <a:ea typeface="Calibri"/>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lnSpc>
                          <a:spcPct val="107000"/>
                        </a:lnSpc>
                        <a:spcAft>
                          <a:spcPts val="0"/>
                        </a:spcAft>
                      </a:pPr>
                      <a:endParaRPr lang="en-IN" sz="1200">
                        <a:latin typeface="Bookman Old Style" pitchFamily="18" charset="0"/>
                        <a:ea typeface="Calibri"/>
                        <a:cs typeface="Mangal"/>
                      </a:endParaRPr>
                    </a:p>
                    <a:p>
                      <a:pPr algn="just">
                        <a:lnSpc>
                          <a:spcPct val="107000"/>
                        </a:lnSpc>
                        <a:spcAft>
                          <a:spcPts val="0"/>
                        </a:spcAft>
                      </a:pPr>
                      <a:r>
                        <a:rPr lang="en-IN" sz="1200" b="1">
                          <a:latin typeface="Bookman Old Style" pitchFamily="18" charset="0"/>
                          <a:ea typeface="Calibri"/>
                          <a:cs typeface="Arial"/>
                        </a:rPr>
                        <a:t>(Action – AH &amp; Vety. Dept. / SLBC)</a:t>
                      </a:r>
                      <a:endParaRPr lang="en-IN" sz="1200">
                        <a:latin typeface="Bookman Old Style" pitchFamily="18" charset="0"/>
                        <a:ea typeface="Calibri"/>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spcAft>
                          <a:spcPts val="1000"/>
                        </a:spcAft>
                      </a:pPr>
                      <a:endParaRPr lang="en-US" sz="1200" dirty="0">
                        <a:latin typeface="Bookman Old Style" pitchFamily="18" charset="0"/>
                        <a:ea typeface="Calibri"/>
                        <a:cs typeface="Mangal"/>
                      </a:endParaRPr>
                    </a:p>
                    <a:p>
                      <a:pPr algn="just">
                        <a:spcAft>
                          <a:spcPts val="1000"/>
                        </a:spcAft>
                      </a:pPr>
                      <a:r>
                        <a:rPr lang="en-US" sz="1200" dirty="0">
                          <a:latin typeface="Bookman Old Style" pitchFamily="18" charset="0"/>
                          <a:ea typeface="Calibri"/>
                          <a:cs typeface="Mangal"/>
                        </a:rPr>
                        <a:t>The matter is being taken up with the Insurance Companies.</a:t>
                      </a:r>
                      <a:endParaRPr lang="en-IN" sz="1200" dirty="0">
                        <a:latin typeface="Bookman Old Style" pitchFamily="18" charset="0"/>
                        <a:ea typeface="Calibri"/>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1"/>
                  </a:ext>
                </a:extLst>
              </a:tr>
            </a:tbl>
          </a:graphicData>
        </a:graphic>
      </p:graphicFrame>
      <p:sp>
        <p:nvSpPr>
          <p:cNvPr id="15361" name="Rectangle 1"/>
          <p:cNvSpPr>
            <a:spLocks noChangeArrowheads="1"/>
          </p:cNvSpPr>
          <p:nvPr/>
        </p:nvSpPr>
        <p:spPr bwMode="auto">
          <a:xfrm>
            <a:off x="76200" y="2419350"/>
            <a:ext cx="1447800" cy="307777"/>
          </a:xfrm>
          <a:prstGeom prst="rect">
            <a:avLst/>
          </a:prstGeom>
          <a:solidFill>
            <a:schemeClr val="accent1">
              <a:lumMod val="20000"/>
              <a:lumOff val="80000"/>
            </a:schemeClr>
          </a:solidFill>
          <a:ln w="9525">
            <a:solidFill>
              <a:schemeClr val="tx1">
                <a:lumMod val="95000"/>
                <a:lumOff val="5000"/>
              </a:schemeClr>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sng" strike="noStrike" cap="none" normalizeH="0" baseline="0" dirty="0">
                <a:ln>
                  <a:noFill/>
                </a:ln>
                <a:solidFill>
                  <a:schemeClr val="tx1"/>
                </a:solidFill>
                <a:effectLst/>
                <a:latin typeface="Bookman Old Style" pitchFamily="18" charset="0"/>
                <a:ea typeface="Calibri" pitchFamily="34" charset="0"/>
                <a:cs typeface="Mangal"/>
              </a:rPr>
              <a:t>AGENDA – 2:</a:t>
            </a:r>
            <a:endParaRPr kumimoji="0" lang="en-US" sz="1400" b="0" i="0" u="none" strike="noStrike" cap="none" normalizeH="0" baseline="0" dirty="0">
              <a:ln>
                <a:noFill/>
              </a:ln>
              <a:solidFill>
                <a:schemeClr val="tx1"/>
              </a:solidFill>
              <a:effectLst/>
              <a:latin typeface="Bookman Old Style" pitchFamily="18" charset="0"/>
              <a:cs typeface="Arial" pitchFamily="34" charset="0"/>
            </a:endParaRPr>
          </a:p>
        </p:txBody>
      </p:sp>
      <p:sp>
        <p:nvSpPr>
          <p:cNvPr id="15362" name="Rectangle 2"/>
          <p:cNvSpPr>
            <a:spLocks noChangeArrowheads="1"/>
          </p:cNvSpPr>
          <p:nvPr/>
        </p:nvSpPr>
        <p:spPr bwMode="auto">
          <a:xfrm>
            <a:off x="76200" y="2724150"/>
            <a:ext cx="746760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pPr>
            <a:r>
              <a:rPr kumimoji="0" lang="en-US" sz="1200" b="1" i="0" strike="noStrike" cap="none" normalizeH="0" baseline="0" dirty="0">
                <a:ln>
                  <a:noFill/>
                </a:ln>
                <a:solidFill>
                  <a:schemeClr val="tx1"/>
                </a:solidFill>
                <a:effectLst/>
                <a:latin typeface="Bookman Old Style" pitchFamily="18" charset="0"/>
                <a:ea typeface="Calibri" pitchFamily="34" charset="0"/>
                <a:cs typeface="Mangal"/>
              </a:rPr>
              <a:t>a) </a:t>
            </a:r>
            <a:r>
              <a:rPr kumimoji="0" lang="en-US" sz="1200" b="1" i="0" u="sng" strike="noStrike" cap="none" normalizeH="0" baseline="0" dirty="0">
                <a:ln>
                  <a:noFill/>
                </a:ln>
                <a:solidFill>
                  <a:schemeClr val="tx1"/>
                </a:solidFill>
                <a:effectLst/>
                <a:latin typeface="Bookman Old Style" pitchFamily="18" charset="0"/>
                <a:ea typeface="Calibri" pitchFamily="34" charset="0"/>
                <a:cs typeface="Mangal"/>
              </a:rPr>
              <a:t>DEPOSITS, ADVANCES &amp; CDR FOR MIZORAM AS ON 30.09.2021: </a:t>
            </a:r>
            <a:endParaRPr kumimoji="0" lang="en-US" sz="1200" b="0" i="0" u="none" strike="noStrike" cap="none" normalizeH="0" baseline="0" dirty="0">
              <a:ln>
                <a:noFill/>
              </a:ln>
              <a:solidFill>
                <a:schemeClr val="tx1"/>
              </a:solidFill>
              <a:effectLst/>
              <a:latin typeface="Bookman Old Style" pitchFamily="18" charset="0"/>
              <a:cs typeface="Arial" pitchFamily="34" charset="0"/>
            </a:endParaRPr>
          </a:p>
        </p:txBody>
      </p:sp>
      <p:sp>
        <p:nvSpPr>
          <p:cNvPr id="7" name="Rectangle 6"/>
          <p:cNvSpPr/>
          <p:nvPr/>
        </p:nvSpPr>
        <p:spPr>
          <a:xfrm>
            <a:off x="4495800" y="3028950"/>
            <a:ext cx="2010487" cy="276999"/>
          </a:xfrm>
          <a:prstGeom prst="rect">
            <a:avLst/>
          </a:prstGeom>
        </p:spPr>
        <p:txBody>
          <a:bodyPr wrap="none">
            <a:spAutoFit/>
          </a:bodyPr>
          <a:lstStyle/>
          <a:p>
            <a:r>
              <a:rPr lang="en-US" sz="1200" dirty="0">
                <a:latin typeface="Bookman Old Style" pitchFamily="18" charset="0"/>
              </a:rPr>
              <a:t>(</a:t>
            </a:r>
            <a:r>
              <a:rPr lang="en-US" sz="1200" b="1" dirty="0">
                <a:latin typeface="Bookman Old Style" pitchFamily="18" charset="0"/>
              </a:rPr>
              <a:t>Amount in Rs. Crores)</a:t>
            </a:r>
            <a:endParaRPr lang="en-IN" sz="1200" dirty="0">
              <a:latin typeface="Bookman Old Style" pitchFamily="18" charset="0"/>
            </a:endParaRPr>
          </a:p>
        </p:txBody>
      </p:sp>
      <p:graphicFrame>
        <p:nvGraphicFramePr>
          <p:cNvPr id="8" name="Table 7"/>
          <p:cNvGraphicFramePr>
            <a:graphicFrameLocks noGrp="1"/>
          </p:cNvGraphicFramePr>
          <p:nvPr/>
        </p:nvGraphicFramePr>
        <p:xfrm>
          <a:off x="381000" y="3333750"/>
          <a:ext cx="6248401" cy="821944"/>
        </p:xfrm>
        <a:graphic>
          <a:graphicData uri="http://schemas.openxmlformats.org/drawingml/2006/table">
            <a:tbl>
              <a:tblPr/>
              <a:tblGrid>
                <a:gridCol w="1457371">
                  <a:extLst>
                    <a:ext uri="{9D8B030D-6E8A-4147-A177-3AD203B41FA5}">
                      <a16:colId xmlns="" xmlns:a16="http://schemas.microsoft.com/office/drawing/2014/main" val="20000"/>
                    </a:ext>
                  </a:extLst>
                </a:gridCol>
                <a:gridCol w="1563938">
                  <a:extLst>
                    <a:ext uri="{9D8B030D-6E8A-4147-A177-3AD203B41FA5}">
                      <a16:colId xmlns="" xmlns:a16="http://schemas.microsoft.com/office/drawing/2014/main" val="20001"/>
                    </a:ext>
                  </a:extLst>
                </a:gridCol>
                <a:gridCol w="1664625">
                  <a:extLst>
                    <a:ext uri="{9D8B030D-6E8A-4147-A177-3AD203B41FA5}">
                      <a16:colId xmlns="" xmlns:a16="http://schemas.microsoft.com/office/drawing/2014/main" val="20002"/>
                    </a:ext>
                  </a:extLst>
                </a:gridCol>
                <a:gridCol w="1562467">
                  <a:extLst>
                    <a:ext uri="{9D8B030D-6E8A-4147-A177-3AD203B41FA5}">
                      <a16:colId xmlns="" xmlns:a16="http://schemas.microsoft.com/office/drawing/2014/main" val="20003"/>
                    </a:ext>
                  </a:extLst>
                </a:gridCol>
              </a:tblGrid>
              <a:tr h="216535">
                <a:tc>
                  <a:txBody>
                    <a:bodyPr/>
                    <a:lstStyle/>
                    <a:p>
                      <a:pPr algn="ctr">
                        <a:lnSpc>
                          <a:spcPct val="107000"/>
                        </a:lnSpc>
                        <a:spcAft>
                          <a:spcPts val="0"/>
                        </a:spcAft>
                      </a:pPr>
                      <a:r>
                        <a:rPr lang="en-US" sz="1200" dirty="0">
                          <a:solidFill>
                            <a:srgbClr val="000000"/>
                          </a:solidFill>
                          <a:latin typeface="Bookman Old Style" pitchFamily="18" charset="0"/>
                          <a:ea typeface="Calibri"/>
                          <a:cs typeface="Arial"/>
                        </a:rPr>
                        <a:t> </a:t>
                      </a:r>
                      <a:endParaRPr lang="en-IN" sz="12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200" b="1" dirty="0">
                          <a:solidFill>
                            <a:srgbClr val="000000"/>
                          </a:solidFill>
                          <a:latin typeface="Bookman Old Style" pitchFamily="18" charset="0"/>
                          <a:ea typeface="Calibri"/>
                          <a:cs typeface="Arial"/>
                        </a:rPr>
                        <a:t>Sept’20</a:t>
                      </a:r>
                      <a:endParaRPr lang="en-IN" sz="12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200" b="1">
                          <a:solidFill>
                            <a:srgbClr val="000000"/>
                          </a:solidFill>
                          <a:latin typeface="Bookman Old Style" pitchFamily="18" charset="0"/>
                          <a:ea typeface="Calibri"/>
                          <a:cs typeface="Arial"/>
                        </a:rPr>
                        <a:t>March’21</a:t>
                      </a:r>
                      <a:endParaRPr lang="en-IN" sz="12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200" b="1">
                          <a:solidFill>
                            <a:srgbClr val="000000"/>
                          </a:solidFill>
                          <a:latin typeface="Bookman Old Style" pitchFamily="18" charset="0"/>
                          <a:ea typeface="Calibri"/>
                          <a:cs typeface="Arial"/>
                        </a:rPr>
                        <a:t>Sept ’21</a:t>
                      </a:r>
                      <a:endParaRPr lang="en-IN" sz="12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0"/>
                  </a:ext>
                </a:extLst>
              </a:tr>
              <a:tr h="213995">
                <a:tc>
                  <a:txBody>
                    <a:bodyPr/>
                    <a:lstStyle/>
                    <a:p>
                      <a:pPr>
                        <a:lnSpc>
                          <a:spcPct val="107000"/>
                        </a:lnSpc>
                        <a:spcAft>
                          <a:spcPts val="0"/>
                        </a:spcAft>
                      </a:pPr>
                      <a:r>
                        <a:rPr lang="en-US" sz="1200" b="1" dirty="0">
                          <a:solidFill>
                            <a:srgbClr val="000000"/>
                          </a:solidFill>
                          <a:latin typeface="Bookman Old Style" pitchFamily="18" charset="0"/>
                          <a:ea typeface="Calibri"/>
                          <a:cs typeface="Calibri"/>
                        </a:rPr>
                        <a:t>Deposits</a:t>
                      </a:r>
                      <a:endParaRPr lang="en-IN" sz="1200" b="1"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IN" sz="1200" dirty="0">
                          <a:solidFill>
                            <a:srgbClr val="000000"/>
                          </a:solidFill>
                          <a:latin typeface="Bookman Old Style" pitchFamily="18" charset="0"/>
                          <a:ea typeface="Calibri"/>
                          <a:cs typeface="Calibri"/>
                        </a:rPr>
                        <a:t>13615.89</a:t>
                      </a:r>
                      <a:endParaRPr lang="en-IN" sz="12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R="191135" algn="r">
                        <a:lnSpc>
                          <a:spcPct val="107000"/>
                        </a:lnSpc>
                        <a:spcAft>
                          <a:spcPts val="0"/>
                        </a:spcAft>
                      </a:pPr>
                      <a:r>
                        <a:rPr lang="en-US" sz="1200">
                          <a:solidFill>
                            <a:srgbClr val="000000"/>
                          </a:solidFill>
                          <a:latin typeface="Bookman Old Style" pitchFamily="18" charset="0"/>
                          <a:ea typeface="Times New Roman"/>
                          <a:cs typeface="Calibri"/>
                        </a:rPr>
                        <a:t>13904.42</a:t>
                      </a:r>
                      <a:endParaRPr lang="en-IN" sz="12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R="191135" algn="r">
                        <a:lnSpc>
                          <a:spcPct val="107000"/>
                        </a:lnSpc>
                        <a:spcAft>
                          <a:spcPts val="0"/>
                        </a:spcAft>
                      </a:pPr>
                      <a:r>
                        <a:rPr lang="en-US" sz="1200" dirty="0">
                          <a:solidFill>
                            <a:srgbClr val="000000"/>
                          </a:solidFill>
                          <a:latin typeface="Bookman Old Style" pitchFamily="18" charset="0"/>
                          <a:ea typeface="Times New Roman"/>
                          <a:cs typeface="Calibri"/>
                        </a:rPr>
                        <a:t>14183.46</a:t>
                      </a:r>
                      <a:endParaRPr lang="en-IN" sz="12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1"/>
                  </a:ext>
                </a:extLst>
              </a:tr>
              <a:tr h="182880">
                <a:tc>
                  <a:txBody>
                    <a:bodyPr/>
                    <a:lstStyle/>
                    <a:p>
                      <a:pPr>
                        <a:lnSpc>
                          <a:spcPct val="107000"/>
                        </a:lnSpc>
                        <a:spcAft>
                          <a:spcPts val="0"/>
                        </a:spcAft>
                      </a:pPr>
                      <a:r>
                        <a:rPr lang="en-US" sz="1200" b="1" dirty="0">
                          <a:solidFill>
                            <a:srgbClr val="000000"/>
                          </a:solidFill>
                          <a:latin typeface="Bookman Old Style" pitchFamily="18" charset="0"/>
                          <a:ea typeface="Calibri"/>
                          <a:cs typeface="Calibri"/>
                        </a:rPr>
                        <a:t>Advances</a:t>
                      </a:r>
                      <a:endParaRPr lang="en-IN" sz="1200" b="1"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IN" sz="1200" dirty="0">
                          <a:solidFill>
                            <a:srgbClr val="000000"/>
                          </a:solidFill>
                          <a:latin typeface="Bookman Old Style" pitchFamily="18" charset="0"/>
                          <a:ea typeface="Calibri"/>
                          <a:cs typeface="Calibri"/>
                        </a:rPr>
                        <a:t>5287.49</a:t>
                      </a:r>
                      <a:endParaRPr lang="en-IN" sz="12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R="191135" algn="r">
                        <a:lnSpc>
                          <a:spcPct val="107000"/>
                        </a:lnSpc>
                        <a:spcAft>
                          <a:spcPts val="0"/>
                        </a:spcAft>
                      </a:pPr>
                      <a:r>
                        <a:rPr lang="en-US" sz="1200" dirty="0">
                          <a:solidFill>
                            <a:srgbClr val="000000"/>
                          </a:solidFill>
                          <a:latin typeface="Bookman Old Style" pitchFamily="18" charset="0"/>
                          <a:ea typeface="Times New Roman"/>
                          <a:cs typeface="Calibri"/>
                        </a:rPr>
                        <a:t>6678.76</a:t>
                      </a:r>
                      <a:endParaRPr lang="en-IN" sz="12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R="191135" algn="r">
                        <a:lnSpc>
                          <a:spcPct val="107000"/>
                        </a:lnSpc>
                        <a:spcAft>
                          <a:spcPts val="0"/>
                        </a:spcAft>
                      </a:pPr>
                      <a:r>
                        <a:rPr lang="en-US" sz="1200" dirty="0">
                          <a:solidFill>
                            <a:srgbClr val="000000"/>
                          </a:solidFill>
                          <a:latin typeface="Bookman Old Style" pitchFamily="18" charset="0"/>
                          <a:ea typeface="Times New Roman"/>
                          <a:cs typeface="Calibri"/>
                        </a:rPr>
                        <a:t>6994.14</a:t>
                      </a:r>
                      <a:endParaRPr lang="en-IN" sz="12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2"/>
                  </a:ext>
                </a:extLst>
              </a:tr>
              <a:tr h="182880">
                <a:tc>
                  <a:txBody>
                    <a:bodyPr/>
                    <a:lstStyle/>
                    <a:p>
                      <a:pPr>
                        <a:lnSpc>
                          <a:spcPct val="107000"/>
                        </a:lnSpc>
                        <a:spcAft>
                          <a:spcPts val="0"/>
                        </a:spcAft>
                      </a:pPr>
                      <a:r>
                        <a:rPr lang="en-US" sz="1200" b="1" dirty="0">
                          <a:solidFill>
                            <a:srgbClr val="000000"/>
                          </a:solidFill>
                          <a:latin typeface="Bookman Old Style" pitchFamily="18" charset="0"/>
                          <a:ea typeface="Calibri"/>
                          <a:cs typeface="Calibri"/>
                        </a:rPr>
                        <a:t>CD Ratio</a:t>
                      </a:r>
                      <a:endParaRPr lang="en-IN" sz="1200" b="1"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228600" marR="10795" algn="r">
                        <a:lnSpc>
                          <a:spcPct val="107000"/>
                        </a:lnSpc>
                        <a:spcAft>
                          <a:spcPts val="0"/>
                        </a:spcAft>
                      </a:pPr>
                      <a:r>
                        <a:rPr lang="en-IN" sz="1200" dirty="0">
                          <a:solidFill>
                            <a:srgbClr val="000000"/>
                          </a:solidFill>
                          <a:latin typeface="Bookman Old Style" pitchFamily="18" charset="0"/>
                          <a:ea typeface="Times New Roman"/>
                          <a:cs typeface="Calibri"/>
                        </a:rPr>
                        <a:t>38.83%</a:t>
                      </a:r>
                      <a:endParaRPr lang="en-IN" sz="12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457200" marR="10795" algn="r">
                        <a:lnSpc>
                          <a:spcPct val="107000"/>
                        </a:lnSpc>
                        <a:spcAft>
                          <a:spcPts val="0"/>
                        </a:spcAft>
                      </a:pPr>
                      <a:r>
                        <a:rPr lang="en-US" sz="1200" dirty="0">
                          <a:solidFill>
                            <a:srgbClr val="000000"/>
                          </a:solidFill>
                          <a:latin typeface="Bookman Old Style" pitchFamily="18" charset="0"/>
                          <a:ea typeface="Times New Roman"/>
                          <a:cs typeface="Calibri"/>
                        </a:rPr>
                        <a:t>48.03 %</a:t>
                      </a:r>
                      <a:endParaRPr lang="en-IN" sz="1200" dirty="0">
                        <a:latin typeface="Bookman Old Style" pitchFamily="18" charset="0"/>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342900" marR="129540" algn="r">
                        <a:lnSpc>
                          <a:spcPct val="107000"/>
                        </a:lnSpc>
                        <a:spcAft>
                          <a:spcPts val="0"/>
                        </a:spcAft>
                      </a:pPr>
                      <a:r>
                        <a:rPr lang="en-US" sz="1200" dirty="0">
                          <a:solidFill>
                            <a:srgbClr val="000000"/>
                          </a:solidFill>
                          <a:latin typeface="Bookman Old Style" pitchFamily="18" charset="0"/>
                          <a:ea typeface="Times New Roman"/>
                          <a:cs typeface="Calibri"/>
                        </a:rPr>
                        <a:t>49.31 %</a:t>
                      </a:r>
                      <a:endParaRPr lang="en-IN" sz="1200" dirty="0">
                        <a:latin typeface="Bookman Old Style" pitchFamily="18" charset="0"/>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3"/>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76200" y="57150"/>
            <a:ext cx="762000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pPr>
            <a:r>
              <a:rPr kumimoji="0" lang="en-US" sz="1200" b="1" i="0" strike="noStrike" cap="none" normalizeH="0" baseline="0" dirty="0">
                <a:ln>
                  <a:noFill/>
                </a:ln>
                <a:solidFill>
                  <a:schemeClr val="tx1"/>
                </a:solidFill>
                <a:effectLst/>
                <a:latin typeface="Bookman Old Style" pitchFamily="18" charset="0"/>
                <a:cs typeface="Arial" pitchFamily="34" charset="0"/>
              </a:rPr>
              <a:t>b) </a:t>
            </a:r>
            <a:r>
              <a:rPr kumimoji="0" lang="en-US" sz="1200" b="1" i="0" u="sng" strike="noStrike" cap="none" normalizeH="0" baseline="0" dirty="0">
                <a:ln>
                  <a:noFill/>
                </a:ln>
                <a:solidFill>
                  <a:schemeClr val="tx1"/>
                </a:solidFill>
                <a:effectLst/>
                <a:latin typeface="Bookman Old Style" pitchFamily="18" charset="0"/>
                <a:cs typeface="Arial" pitchFamily="34" charset="0"/>
              </a:rPr>
              <a:t>BANK-WISE PERFORMANCE HIGHLIGHTS IN CD RATIO AS ON 30.09.2021</a:t>
            </a:r>
            <a:r>
              <a:rPr kumimoji="0" lang="en-US" sz="1200" b="1" i="0" u="none" strike="noStrike" cap="none" normalizeH="0" baseline="0" dirty="0">
                <a:ln>
                  <a:noFill/>
                </a:ln>
                <a:solidFill>
                  <a:schemeClr val="tx1"/>
                </a:solidFill>
                <a:effectLst/>
                <a:latin typeface="Bookman Old Style" pitchFamily="18" charset="0"/>
                <a:cs typeface="Arial" pitchFamily="34" charset="0"/>
              </a:rPr>
              <a:t>: -</a:t>
            </a:r>
            <a:endParaRPr kumimoji="0" lang="en-US" sz="1200" b="0" i="0" u="none" strike="noStrike" cap="none" normalizeH="0" baseline="0" dirty="0">
              <a:ln>
                <a:noFill/>
              </a:ln>
              <a:solidFill>
                <a:schemeClr val="tx1"/>
              </a:solidFill>
              <a:effectLst/>
              <a:latin typeface="Bookman Old Style" pitchFamily="18" charset="0"/>
              <a:cs typeface="Arial" pitchFamily="34" charset="0"/>
            </a:endParaRPr>
          </a:p>
        </p:txBody>
      </p:sp>
      <p:graphicFrame>
        <p:nvGraphicFramePr>
          <p:cNvPr id="5" name="Table 4"/>
          <p:cNvGraphicFramePr>
            <a:graphicFrameLocks noGrp="1"/>
          </p:cNvGraphicFramePr>
          <p:nvPr/>
        </p:nvGraphicFramePr>
        <p:xfrm>
          <a:off x="381000" y="328293"/>
          <a:ext cx="8458201" cy="1076328"/>
        </p:xfrm>
        <a:graphic>
          <a:graphicData uri="http://schemas.openxmlformats.org/drawingml/2006/table">
            <a:tbl>
              <a:tblPr/>
              <a:tblGrid>
                <a:gridCol w="2833359">
                  <a:extLst>
                    <a:ext uri="{9D8B030D-6E8A-4147-A177-3AD203B41FA5}">
                      <a16:colId xmlns="" xmlns:a16="http://schemas.microsoft.com/office/drawing/2014/main" val="20000"/>
                    </a:ext>
                  </a:extLst>
                </a:gridCol>
                <a:gridCol w="1646528">
                  <a:extLst>
                    <a:ext uri="{9D8B030D-6E8A-4147-A177-3AD203B41FA5}">
                      <a16:colId xmlns="" xmlns:a16="http://schemas.microsoft.com/office/drawing/2014/main" val="20001"/>
                    </a:ext>
                  </a:extLst>
                </a:gridCol>
                <a:gridCol w="2093850">
                  <a:extLst>
                    <a:ext uri="{9D8B030D-6E8A-4147-A177-3AD203B41FA5}">
                      <a16:colId xmlns="" xmlns:a16="http://schemas.microsoft.com/office/drawing/2014/main" val="20002"/>
                    </a:ext>
                  </a:extLst>
                </a:gridCol>
                <a:gridCol w="1884464">
                  <a:extLst>
                    <a:ext uri="{9D8B030D-6E8A-4147-A177-3AD203B41FA5}">
                      <a16:colId xmlns="" xmlns:a16="http://schemas.microsoft.com/office/drawing/2014/main" val="20003"/>
                    </a:ext>
                  </a:extLst>
                </a:gridCol>
              </a:tblGrid>
              <a:tr h="152400">
                <a:tc gridSpan="2">
                  <a:txBody>
                    <a:bodyPr/>
                    <a:lstStyle/>
                    <a:p>
                      <a:pPr algn="ctr">
                        <a:lnSpc>
                          <a:spcPct val="107000"/>
                        </a:lnSpc>
                        <a:spcAft>
                          <a:spcPts val="0"/>
                        </a:spcAft>
                      </a:pPr>
                      <a:r>
                        <a:rPr lang="en-US" sz="1100" b="1" dirty="0">
                          <a:solidFill>
                            <a:srgbClr val="000000"/>
                          </a:solidFill>
                          <a:latin typeface="Bookman Old Style" pitchFamily="18" charset="0"/>
                          <a:ea typeface="Times New Roman"/>
                          <a:cs typeface="Arial"/>
                        </a:rPr>
                        <a:t>Banks with the Highest CD Ratio (in %)</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lang="en-IN"/>
                    </a:p>
                  </a:txBody>
                  <a:tcPr/>
                </a:tc>
                <a:tc gridSpan="2">
                  <a:txBody>
                    <a:bodyPr/>
                    <a:lstStyle/>
                    <a:p>
                      <a:pPr algn="ctr">
                        <a:lnSpc>
                          <a:spcPct val="107000"/>
                        </a:lnSpc>
                        <a:spcAft>
                          <a:spcPts val="0"/>
                        </a:spcAft>
                      </a:pPr>
                      <a:r>
                        <a:rPr lang="en-US" sz="1100" b="1">
                          <a:solidFill>
                            <a:srgbClr val="000000"/>
                          </a:solidFill>
                          <a:latin typeface="Bookman Old Style" pitchFamily="18" charset="0"/>
                          <a:ea typeface="Times New Roman"/>
                          <a:cs typeface="Arial"/>
                        </a:rPr>
                        <a:t>Banks with the Lowest CD Ratio (in %)</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lang="en-IN"/>
                    </a:p>
                  </a:txBody>
                  <a:tcPr/>
                </a:tc>
                <a:extLst>
                  <a:ext uri="{0D108BD9-81ED-4DB2-BD59-A6C34878D82A}">
                    <a16:rowId xmlns="" xmlns:a16="http://schemas.microsoft.com/office/drawing/2014/main" val="10000"/>
                  </a:ext>
                </a:extLst>
              </a:tr>
              <a:tr h="125412">
                <a:tc>
                  <a:txBody>
                    <a:bodyPr/>
                    <a:lstStyle/>
                    <a:p>
                      <a:pPr>
                        <a:lnSpc>
                          <a:spcPct val="107000"/>
                        </a:lnSpc>
                        <a:spcAft>
                          <a:spcPts val="0"/>
                        </a:spcAft>
                      </a:pPr>
                      <a:r>
                        <a:rPr lang="en-US" sz="1100" dirty="0" err="1">
                          <a:solidFill>
                            <a:srgbClr val="000000"/>
                          </a:solidFill>
                          <a:latin typeface="Bookman Old Style" pitchFamily="18" charset="0"/>
                          <a:ea typeface="Times New Roman"/>
                          <a:cs typeface="Arial"/>
                        </a:rPr>
                        <a:t>IndusInd</a:t>
                      </a:r>
                      <a:r>
                        <a:rPr lang="en-US" sz="1100" dirty="0">
                          <a:solidFill>
                            <a:srgbClr val="000000"/>
                          </a:solidFill>
                          <a:latin typeface="Bookman Old Style" pitchFamily="18" charset="0"/>
                          <a:ea typeface="Times New Roman"/>
                          <a:cs typeface="Arial"/>
                        </a:rPr>
                        <a:t> Bank</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dirty="0">
                          <a:solidFill>
                            <a:srgbClr val="000000"/>
                          </a:solidFill>
                          <a:latin typeface="Bookman Old Style" pitchFamily="18" charset="0"/>
                          <a:ea typeface="Times New Roman"/>
                          <a:cs typeface="Arial"/>
                        </a:rPr>
                        <a:t>293</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1100">
                          <a:solidFill>
                            <a:srgbClr val="000000"/>
                          </a:solidFill>
                          <a:latin typeface="Bookman Old Style" pitchFamily="18" charset="0"/>
                          <a:ea typeface="Times New Roman"/>
                          <a:cs typeface="Arial"/>
                        </a:rPr>
                        <a:t>YES Bank</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a:solidFill>
                            <a:srgbClr val="000000"/>
                          </a:solidFill>
                          <a:latin typeface="Bookman Old Style" pitchFamily="18" charset="0"/>
                          <a:ea typeface="Times New Roman"/>
                          <a:cs typeface="Arial"/>
                        </a:rPr>
                        <a:t>4</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1"/>
                  </a:ext>
                </a:extLst>
              </a:tr>
              <a:tr h="89217">
                <a:tc>
                  <a:txBody>
                    <a:bodyPr/>
                    <a:lstStyle/>
                    <a:p>
                      <a:pPr>
                        <a:lnSpc>
                          <a:spcPct val="107000"/>
                        </a:lnSpc>
                        <a:spcAft>
                          <a:spcPts val="0"/>
                        </a:spcAft>
                      </a:pPr>
                      <a:r>
                        <a:rPr lang="en-US" sz="1100" dirty="0">
                          <a:solidFill>
                            <a:srgbClr val="000000"/>
                          </a:solidFill>
                          <a:latin typeface="Bookman Old Style" pitchFamily="18" charset="0"/>
                          <a:ea typeface="Times New Roman"/>
                          <a:cs typeface="Arial"/>
                        </a:rPr>
                        <a:t>Indian bank</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dirty="0">
                          <a:solidFill>
                            <a:srgbClr val="000000"/>
                          </a:solidFill>
                          <a:latin typeface="Bookman Old Style" pitchFamily="18" charset="0"/>
                          <a:ea typeface="Times New Roman"/>
                          <a:cs typeface="Arial"/>
                        </a:rPr>
                        <a:t>226</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1100" dirty="0">
                          <a:solidFill>
                            <a:srgbClr val="000000"/>
                          </a:solidFill>
                          <a:latin typeface="Bookman Old Style" pitchFamily="18" charset="0"/>
                          <a:ea typeface="Times New Roman"/>
                          <a:cs typeface="Arial"/>
                        </a:rPr>
                        <a:t>SIB</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a:solidFill>
                            <a:srgbClr val="000000"/>
                          </a:solidFill>
                          <a:latin typeface="Bookman Old Style" pitchFamily="18" charset="0"/>
                          <a:ea typeface="Times New Roman"/>
                          <a:cs typeface="Arial"/>
                        </a:rPr>
                        <a:t>12</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2"/>
                  </a:ext>
                </a:extLst>
              </a:tr>
              <a:tr h="92264">
                <a:tc>
                  <a:txBody>
                    <a:bodyPr/>
                    <a:lstStyle/>
                    <a:p>
                      <a:pPr>
                        <a:lnSpc>
                          <a:spcPct val="107000"/>
                        </a:lnSpc>
                        <a:spcAft>
                          <a:spcPts val="0"/>
                        </a:spcAft>
                      </a:pPr>
                      <a:r>
                        <a:rPr lang="en-US" sz="1100" dirty="0">
                          <a:solidFill>
                            <a:srgbClr val="000000"/>
                          </a:solidFill>
                          <a:latin typeface="Bookman Old Style" pitchFamily="18" charset="0"/>
                          <a:ea typeface="Times New Roman"/>
                          <a:cs typeface="Arial"/>
                        </a:rPr>
                        <a:t>Canara Bank</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dirty="0">
                          <a:solidFill>
                            <a:srgbClr val="000000"/>
                          </a:solidFill>
                          <a:latin typeface="Bookman Old Style" pitchFamily="18" charset="0"/>
                          <a:ea typeface="Times New Roman"/>
                          <a:cs typeface="Arial"/>
                        </a:rPr>
                        <a:t>134</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1100" dirty="0">
                          <a:solidFill>
                            <a:srgbClr val="000000"/>
                          </a:solidFill>
                          <a:latin typeface="Bookman Old Style" pitchFamily="18" charset="0"/>
                          <a:ea typeface="Times New Roman"/>
                          <a:cs typeface="Arial"/>
                        </a:rPr>
                        <a:t>FED</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a:solidFill>
                            <a:srgbClr val="000000"/>
                          </a:solidFill>
                          <a:latin typeface="Bookman Old Style" pitchFamily="18" charset="0"/>
                          <a:ea typeface="Times New Roman"/>
                          <a:cs typeface="Arial"/>
                        </a:rPr>
                        <a:t>13</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3"/>
                  </a:ext>
                </a:extLst>
              </a:tr>
              <a:tr h="75690">
                <a:tc>
                  <a:txBody>
                    <a:bodyPr/>
                    <a:lstStyle/>
                    <a:p>
                      <a:pPr>
                        <a:lnSpc>
                          <a:spcPct val="107000"/>
                        </a:lnSpc>
                        <a:spcAft>
                          <a:spcPts val="0"/>
                        </a:spcAft>
                      </a:pPr>
                      <a:r>
                        <a:rPr lang="en-US" sz="1100" dirty="0">
                          <a:solidFill>
                            <a:srgbClr val="000000"/>
                          </a:solidFill>
                          <a:latin typeface="Bookman Old Style" pitchFamily="18" charset="0"/>
                          <a:ea typeface="Times New Roman"/>
                          <a:cs typeface="Arial"/>
                        </a:rPr>
                        <a:t>Bank of Maharashtra</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dirty="0">
                          <a:solidFill>
                            <a:srgbClr val="000000"/>
                          </a:solidFill>
                          <a:latin typeface="Bookman Old Style" pitchFamily="18" charset="0"/>
                          <a:ea typeface="Times New Roman"/>
                          <a:cs typeface="Arial"/>
                        </a:rPr>
                        <a:t>131</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1100" dirty="0">
                          <a:solidFill>
                            <a:srgbClr val="000000"/>
                          </a:solidFill>
                          <a:latin typeface="Bookman Old Style" pitchFamily="18" charset="0"/>
                          <a:ea typeface="Times New Roman"/>
                          <a:cs typeface="Arial"/>
                        </a:rPr>
                        <a:t>NESFB</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dirty="0">
                          <a:solidFill>
                            <a:srgbClr val="000000"/>
                          </a:solidFill>
                          <a:latin typeface="Bookman Old Style" pitchFamily="18" charset="0"/>
                          <a:ea typeface="Times New Roman"/>
                          <a:cs typeface="Arial"/>
                        </a:rPr>
                        <a:t>16</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4"/>
                  </a:ext>
                </a:extLst>
              </a:tr>
              <a:tr h="135316">
                <a:tc>
                  <a:txBody>
                    <a:bodyPr/>
                    <a:lstStyle/>
                    <a:p>
                      <a:pPr>
                        <a:lnSpc>
                          <a:spcPct val="107000"/>
                        </a:lnSpc>
                        <a:spcAft>
                          <a:spcPts val="0"/>
                        </a:spcAft>
                      </a:pPr>
                      <a:r>
                        <a:rPr lang="en-US" sz="1100" dirty="0">
                          <a:solidFill>
                            <a:srgbClr val="000000"/>
                          </a:solidFill>
                          <a:latin typeface="Bookman Old Style" pitchFamily="18" charset="0"/>
                          <a:ea typeface="Times New Roman"/>
                          <a:cs typeface="Arial"/>
                        </a:rPr>
                        <a:t>Bank of India</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dirty="0">
                          <a:solidFill>
                            <a:srgbClr val="000000"/>
                          </a:solidFill>
                          <a:latin typeface="Bookman Old Style" pitchFamily="18" charset="0"/>
                          <a:ea typeface="Times New Roman"/>
                          <a:cs typeface="Arial"/>
                        </a:rPr>
                        <a:t>91</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1100">
                          <a:solidFill>
                            <a:srgbClr val="000000"/>
                          </a:solidFill>
                          <a:latin typeface="Bookman Old Style" pitchFamily="18" charset="0"/>
                          <a:ea typeface="Times New Roman"/>
                          <a:cs typeface="Arial"/>
                        </a:rPr>
                        <a:t>ICICI</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dirty="0">
                          <a:solidFill>
                            <a:srgbClr val="000000"/>
                          </a:solidFill>
                          <a:latin typeface="Bookman Old Style" pitchFamily="18" charset="0"/>
                          <a:ea typeface="Times New Roman"/>
                          <a:cs typeface="Arial"/>
                        </a:rPr>
                        <a:t>16</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5"/>
                  </a:ext>
                </a:extLst>
              </a:tr>
            </a:tbl>
          </a:graphicData>
        </a:graphic>
      </p:graphicFrame>
      <p:sp>
        <p:nvSpPr>
          <p:cNvPr id="20482" name="Rectangle 2"/>
          <p:cNvSpPr>
            <a:spLocks noChangeArrowheads="1"/>
          </p:cNvSpPr>
          <p:nvPr/>
        </p:nvSpPr>
        <p:spPr bwMode="auto">
          <a:xfrm>
            <a:off x="76200" y="1428750"/>
            <a:ext cx="9067800" cy="276999"/>
          </a:xfrm>
          <a:prstGeom prst="rect">
            <a:avLst/>
          </a:prstGeom>
          <a:solidFill>
            <a:schemeClr val="accent4">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pPr>
            <a:r>
              <a:rPr kumimoji="0" lang="en-US" sz="1200" b="1" i="0" strike="noStrike" cap="none" normalizeH="0" baseline="0" dirty="0">
                <a:ln>
                  <a:noFill/>
                </a:ln>
                <a:solidFill>
                  <a:schemeClr val="tx1"/>
                </a:solidFill>
                <a:effectLst/>
                <a:latin typeface="Bookman Old Style" pitchFamily="18" charset="0"/>
                <a:ea typeface="Calibri" pitchFamily="34" charset="0"/>
                <a:cs typeface="Arial" pitchFamily="34" charset="0"/>
              </a:rPr>
              <a:t>c) </a:t>
            </a:r>
            <a:r>
              <a:rPr kumimoji="0" lang="en-US" sz="1200" b="1" i="0" u="sng" strike="noStrike" cap="none" normalizeH="0" baseline="0" dirty="0">
                <a:ln>
                  <a:noFill/>
                </a:ln>
                <a:solidFill>
                  <a:schemeClr val="tx1"/>
                </a:solidFill>
                <a:effectLst/>
                <a:latin typeface="Bookman Old Style" pitchFamily="18" charset="0"/>
                <a:ea typeface="Calibri" pitchFamily="34" charset="0"/>
                <a:cs typeface="Arial" pitchFamily="34" charset="0"/>
              </a:rPr>
              <a:t>BANK-WISE CD RATIO AS ON 30.09.2021: </a:t>
            </a:r>
            <a:endParaRPr kumimoji="0" lang="en-US" sz="1200" b="0" i="0" u="none" strike="noStrike" cap="none" normalizeH="0" baseline="0" dirty="0">
              <a:ln>
                <a:noFill/>
              </a:ln>
              <a:solidFill>
                <a:schemeClr val="tx1"/>
              </a:solidFill>
              <a:effectLst/>
              <a:latin typeface="Bookman Old Style" pitchFamily="18" charset="0"/>
              <a:cs typeface="Arial" pitchFamily="34" charset="0"/>
            </a:endParaRPr>
          </a:p>
        </p:txBody>
      </p:sp>
      <p:graphicFrame>
        <p:nvGraphicFramePr>
          <p:cNvPr id="7" name="Table 6"/>
          <p:cNvGraphicFramePr>
            <a:graphicFrameLocks noGrp="1"/>
          </p:cNvGraphicFramePr>
          <p:nvPr/>
        </p:nvGraphicFramePr>
        <p:xfrm>
          <a:off x="381000" y="1733550"/>
          <a:ext cx="8458200" cy="1076327"/>
        </p:xfrm>
        <a:graphic>
          <a:graphicData uri="http://schemas.openxmlformats.org/drawingml/2006/table">
            <a:tbl>
              <a:tblPr/>
              <a:tblGrid>
                <a:gridCol w="1948232">
                  <a:extLst>
                    <a:ext uri="{9D8B030D-6E8A-4147-A177-3AD203B41FA5}">
                      <a16:colId xmlns="" xmlns:a16="http://schemas.microsoft.com/office/drawing/2014/main" val="20000"/>
                    </a:ext>
                  </a:extLst>
                </a:gridCol>
                <a:gridCol w="1483778">
                  <a:extLst>
                    <a:ext uri="{9D8B030D-6E8A-4147-A177-3AD203B41FA5}">
                      <a16:colId xmlns="" xmlns:a16="http://schemas.microsoft.com/office/drawing/2014/main" val="20001"/>
                    </a:ext>
                  </a:extLst>
                </a:gridCol>
                <a:gridCol w="5026190">
                  <a:extLst>
                    <a:ext uri="{9D8B030D-6E8A-4147-A177-3AD203B41FA5}">
                      <a16:colId xmlns="" xmlns:a16="http://schemas.microsoft.com/office/drawing/2014/main" val="20002"/>
                    </a:ext>
                  </a:extLst>
                </a:gridCol>
              </a:tblGrid>
              <a:tr h="152400">
                <a:tc>
                  <a:txBody>
                    <a:bodyPr/>
                    <a:lstStyle/>
                    <a:p>
                      <a:pPr algn="ctr">
                        <a:lnSpc>
                          <a:spcPct val="107000"/>
                        </a:lnSpc>
                        <a:spcAft>
                          <a:spcPts val="0"/>
                        </a:spcAft>
                      </a:pPr>
                      <a:r>
                        <a:rPr lang="en-US" sz="1100" b="1" dirty="0">
                          <a:solidFill>
                            <a:srgbClr val="000000"/>
                          </a:solidFill>
                          <a:latin typeface="Bookman Old Style" pitchFamily="18" charset="0"/>
                          <a:ea typeface="Times New Roman"/>
                          <a:cs typeface="Arial"/>
                        </a:rPr>
                        <a:t>CD Ratio</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a:solidFill>
                            <a:srgbClr val="000000"/>
                          </a:solidFill>
                          <a:latin typeface="Bookman Old Style" pitchFamily="18" charset="0"/>
                          <a:ea typeface="Times New Roman"/>
                          <a:cs typeface="Arial"/>
                        </a:rPr>
                        <a:t>No. of Banks</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dirty="0">
                          <a:solidFill>
                            <a:srgbClr val="000000"/>
                          </a:solidFill>
                          <a:latin typeface="Bookman Old Style" pitchFamily="18" charset="0"/>
                          <a:ea typeface="Times New Roman"/>
                          <a:cs typeface="Arial"/>
                        </a:rPr>
                        <a:t>Name of Banks</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0"/>
                  </a:ext>
                </a:extLst>
              </a:tr>
              <a:tr h="59880">
                <a:tc>
                  <a:txBody>
                    <a:bodyPr/>
                    <a:lstStyle/>
                    <a:p>
                      <a:pPr>
                        <a:lnSpc>
                          <a:spcPct val="107000"/>
                        </a:lnSpc>
                        <a:spcAft>
                          <a:spcPts val="0"/>
                        </a:spcAft>
                      </a:pPr>
                      <a:r>
                        <a:rPr lang="en-US" sz="1100" dirty="0">
                          <a:solidFill>
                            <a:srgbClr val="000000"/>
                          </a:solidFill>
                          <a:latin typeface="Bookman Old Style" pitchFamily="18" charset="0"/>
                          <a:ea typeface="Calibri"/>
                          <a:cs typeface="Arial"/>
                        </a:rPr>
                        <a:t>Below 20%</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dirty="0">
                          <a:solidFill>
                            <a:srgbClr val="000000"/>
                          </a:solidFill>
                          <a:latin typeface="Bookman Old Style" pitchFamily="18" charset="0"/>
                          <a:ea typeface="Times New Roman"/>
                          <a:cs typeface="Arial"/>
                        </a:rPr>
                        <a:t>5</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1100">
                          <a:solidFill>
                            <a:srgbClr val="000000"/>
                          </a:solidFill>
                          <a:latin typeface="Bookman Old Style" pitchFamily="18" charset="0"/>
                          <a:ea typeface="Times New Roman"/>
                          <a:cs typeface="Arial"/>
                        </a:rPr>
                        <a:t>YES Bank, SIB, FED, NESFB, ICICI</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1"/>
                  </a:ext>
                </a:extLst>
              </a:tr>
              <a:tr h="119506">
                <a:tc>
                  <a:txBody>
                    <a:bodyPr/>
                    <a:lstStyle/>
                    <a:p>
                      <a:pPr>
                        <a:lnSpc>
                          <a:spcPct val="107000"/>
                        </a:lnSpc>
                        <a:spcAft>
                          <a:spcPts val="0"/>
                        </a:spcAft>
                      </a:pPr>
                      <a:r>
                        <a:rPr lang="en-US" sz="1100" dirty="0">
                          <a:solidFill>
                            <a:srgbClr val="000000"/>
                          </a:solidFill>
                          <a:latin typeface="Bookman Old Style" pitchFamily="18" charset="0"/>
                          <a:ea typeface="Calibri"/>
                          <a:cs typeface="Arial"/>
                        </a:rPr>
                        <a:t>20% to 30%</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dirty="0">
                          <a:solidFill>
                            <a:srgbClr val="000000"/>
                          </a:solidFill>
                          <a:latin typeface="Bookman Old Style" pitchFamily="18" charset="0"/>
                          <a:ea typeface="Times New Roman"/>
                          <a:cs typeface="Arial"/>
                        </a:rPr>
                        <a:t>2</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1100" dirty="0">
                          <a:solidFill>
                            <a:srgbClr val="000000"/>
                          </a:solidFill>
                          <a:latin typeface="Bookman Old Style" pitchFamily="18" charset="0"/>
                          <a:ea typeface="Times New Roman"/>
                          <a:cs typeface="Arial"/>
                        </a:rPr>
                        <a:t>Axis &amp;IDBI Bank</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2"/>
                  </a:ext>
                </a:extLst>
              </a:tr>
              <a:tr h="102932">
                <a:tc>
                  <a:txBody>
                    <a:bodyPr/>
                    <a:lstStyle/>
                    <a:p>
                      <a:pPr>
                        <a:lnSpc>
                          <a:spcPct val="107000"/>
                        </a:lnSpc>
                        <a:spcAft>
                          <a:spcPts val="0"/>
                        </a:spcAft>
                      </a:pPr>
                      <a:r>
                        <a:rPr lang="en-US" sz="1100">
                          <a:solidFill>
                            <a:srgbClr val="000000"/>
                          </a:solidFill>
                          <a:latin typeface="Bookman Old Style" pitchFamily="18" charset="0"/>
                          <a:ea typeface="Calibri"/>
                          <a:cs typeface="Arial"/>
                        </a:rPr>
                        <a:t>30% to 40%</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dirty="0">
                          <a:solidFill>
                            <a:srgbClr val="000000"/>
                          </a:solidFill>
                          <a:latin typeface="Bookman Old Style" pitchFamily="18" charset="0"/>
                          <a:ea typeface="Times New Roman"/>
                          <a:cs typeface="Arial"/>
                        </a:rPr>
                        <a:t>6</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1100" dirty="0" err="1">
                          <a:solidFill>
                            <a:srgbClr val="000000"/>
                          </a:solidFill>
                          <a:latin typeface="Bookman Old Style" pitchFamily="18" charset="0"/>
                          <a:ea typeface="Times New Roman"/>
                          <a:cs typeface="Arial"/>
                        </a:rPr>
                        <a:t>BoB</a:t>
                      </a:r>
                      <a:r>
                        <a:rPr lang="en-US" sz="1100" dirty="0">
                          <a:solidFill>
                            <a:srgbClr val="000000"/>
                          </a:solidFill>
                          <a:latin typeface="Bookman Old Style" pitchFamily="18" charset="0"/>
                          <a:ea typeface="Times New Roman"/>
                          <a:cs typeface="Arial"/>
                        </a:rPr>
                        <a:t>, PNB, UNI, SBI, BANDHAAN &amp;HDFC</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3"/>
                  </a:ext>
                </a:extLst>
              </a:tr>
              <a:tr h="238758">
                <a:tc>
                  <a:txBody>
                    <a:bodyPr/>
                    <a:lstStyle/>
                    <a:p>
                      <a:pPr>
                        <a:lnSpc>
                          <a:spcPct val="107000"/>
                        </a:lnSpc>
                        <a:spcAft>
                          <a:spcPts val="0"/>
                        </a:spcAft>
                      </a:pPr>
                      <a:r>
                        <a:rPr lang="en-US" sz="1100">
                          <a:solidFill>
                            <a:srgbClr val="000000"/>
                          </a:solidFill>
                          <a:latin typeface="Bookman Old Style" pitchFamily="18" charset="0"/>
                          <a:ea typeface="Calibri"/>
                          <a:cs typeface="Arial"/>
                        </a:rPr>
                        <a:t>Above 40%</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dirty="0">
                          <a:solidFill>
                            <a:srgbClr val="000000"/>
                          </a:solidFill>
                          <a:latin typeface="Bookman Old Style" pitchFamily="18" charset="0"/>
                          <a:ea typeface="Times New Roman"/>
                          <a:cs typeface="Arial"/>
                        </a:rPr>
                        <a:t>11</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1100" dirty="0">
                          <a:solidFill>
                            <a:srgbClr val="000000"/>
                          </a:solidFill>
                          <a:latin typeface="Bookman Old Style" pitchFamily="18" charset="0"/>
                          <a:ea typeface="Times New Roman"/>
                          <a:cs typeface="Arial"/>
                        </a:rPr>
                        <a:t>BOI, BOM, CAN, CBI, INDIAN, IOB, PNB, PSB, UCO, INDUS, MRB &amp; MCAB</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4"/>
                  </a:ext>
                </a:extLst>
              </a:tr>
            </a:tbl>
          </a:graphicData>
        </a:graphic>
      </p:graphicFrame>
      <p:sp>
        <p:nvSpPr>
          <p:cNvPr id="20483" name="Rectangle 3"/>
          <p:cNvSpPr>
            <a:spLocks noChangeArrowheads="1"/>
          </p:cNvSpPr>
          <p:nvPr/>
        </p:nvSpPr>
        <p:spPr bwMode="auto">
          <a:xfrm>
            <a:off x="76200" y="2800350"/>
            <a:ext cx="8763000" cy="276999"/>
          </a:xfrm>
          <a:prstGeom prst="rect">
            <a:avLst/>
          </a:prstGeom>
          <a:solidFill>
            <a:schemeClr val="accent4">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pPr>
            <a:r>
              <a:rPr kumimoji="0" lang="en-US" sz="1200" b="1" i="0" strike="noStrike" cap="none" normalizeH="0" baseline="0" dirty="0">
                <a:ln>
                  <a:noFill/>
                </a:ln>
                <a:solidFill>
                  <a:schemeClr val="tx1"/>
                </a:solidFill>
                <a:effectLst/>
                <a:latin typeface="Bookman Old Style" pitchFamily="18" charset="0"/>
                <a:cs typeface="Arial" pitchFamily="34" charset="0"/>
              </a:rPr>
              <a:t>d) </a:t>
            </a:r>
            <a:r>
              <a:rPr kumimoji="0" lang="en-US" sz="1200" b="1" i="0" u="sng" strike="noStrike" cap="none" normalizeH="0" baseline="0" dirty="0">
                <a:ln>
                  <a:noFill/>
                </a:ln>
                <a:solidFill>
                  <a:schemeClr val="tx1"/>
                </a:solidFill>
                <a:effectLst/>
                <a:latin typeface="Bookman Old Style" pitchFamily="18" charset="0"/>
                <a:cs typeface="Arial" pitchFamily="34" charset="0"/>
              </a:rPr>
              <a:t>DISTRICT-WISE CD RATIO AS ON 30.09.2021:-</a:t>
            </a:r>
            <a:endParaRPr kumimoji="0" lang="en-US" sz="1200" b="0" i="0" u="none" strike="noStrike" cap="none" normalizeH="0" baseline="0" dirty="0">
              <a:ln>
                <a:noFill/>
              </a:ln>
              <a:solidFill>
                <a:schemeClr val="tx1"/>
              </a:solidFill>
              <a:effectLst/>
              <a:latin typeface="Bookman Old Style" pitchFamily="18" charset="0"/>
              <a:cs typeface="Arial" pitchFamily="34" charset="0"/>
            </a:endParaRPr>
          </a:p>
        </p:txBody>
      </p:sp>
      <p:graphicFrame>
        <p:nvGraphicFramePr>
          <p:cNvPr id="9" name="Table 8"/>
          <p:cNvGraphicFramePr>
            <a:graphicFrameLocks noGrp="1"/>
          </p:cNvGraphicFramePr>
          <p:nvPr/>
        </p:nvGraphicFramePr>
        <p:xfrm>
          <a:off x="381000" y="3105150"/>
          <a:ext cx="8458200" cy="1304544"/>
        </p:xfrm>
        <a:graphic>
          <a:graphicData uri="http://schemas.openxmlformats.org/drawingml/2006/table">
            <a:tbl>
              <a:tblPr/>
              <a:tblGrid>
                <a:gridCol w="1037326">
                  <a:extLst>
                    <a:ext uri="{9D8B030D-6E8A-4147-A177-3AD203B41FA5}">
                      <a16:colId xmlns="" xmlns:a16="http://schemas.microsoft.com/office/drawing/2014/main" val="20000"/>
                    </a:ext>
                  </a:extLst>
                </a:gridCol>
                <a:gridCol w="1760204">
                  <a:extLst>
                    <a:ext uri="{9D8B030D-6E8A-4147-A177-3AD203B41FA5}">
                      <a16:colId xmlns="" xmlns:a16="http://schemas.microsoft.com/office/drawing/2014/main" val="20001"/>
                    </a:ext>
                  </a:extLst>
                </a:gridCol>
                <a:gridCol w="1519528">
                  <a:extLst>
                    <a:ext uri="{9D8B030D-6E8A-4147-A177-3AD203B41FA5}">
                      <a16:colId xmlns="" xmlns:a16="http://schemas.microsoft.com/office/drawing/2014/main" val="20002"/>
                    </a:ext>
                  </a:extLst>
                </a:gridCol>
                <a:gridCol w="1445359">
                  <a:extLst>
                    <a:ext uri="{9D8B030D-6E8A-4147-A177-3AD203B41FA5}">
                      <a16:colId xmlns="" xmlns:a16="http://schemas.microsoft.com/office/drawing/2014/main" val="20003"/>
                    </a:ext>
                  </a:extLst>
                </a:gridCol>
                <a:gridCol w="1157928">
                  <a:extLst>
                    <a:ext uri="{9D8B030D-6E8A-4147-A177-3AD203B41FA5}">
                      <a16:colId xmlns="" xmlns:a16="http://schemas.microsoft.com/office/drawing/2014/main" val="20004"/>
                    </a:ext>
                  </a:extLst>
                </a:gridCol>
                <a:gridCol w="1537855">
                  <a:extLst>
                    <a:ext uri="{9D8B030D-6E8A-4147-A177-3AD203B41FA5}">
                      <a16:colId xmlns="" xmlns:a16="http://schemas.microsoft.com/office/drawing/2014/main" val="20005"/>
                    </a:ext>
                  </a:extLst>
                </a:gridCol>
              </a:tblGrid>
              <a:tr h="152400">
                <a:tc gridSpan="2">
                  <a:txBody>
                    <a:bodyPr/>
                    <a:lstStyle/>
                    <a:p>
                      <a:pPr algn="ctr">
                        <a:lnSpc>
                          <a:spcPct val="107000"/>
                        </a:lnSpc>
                        <a:spcAft>
                          <a:spcPts val="0"/>
                        </a:spcAft>
                      </a:pPr>
                      <a:r>
                        <a:rPr lang="en-US" sz="1000" b="1" dirty="0">
                          <a:solidFill>
                            <a:srgbClr val="000000"/>
                          </a:solidFill>
                          <a:latin typeface="Bookman Old Style" pitchFamily="18" charset="0"/>
                          <a:ea typeface="Times New Roman"/>
                          <a:cs typeface="Arial"/>
                        </a:rPr>
                        <a:t>CD Ratio 60% and above: 5 Districts</a:t>
                      </a:r>
                      <a:endParaRPr lang="en-IN" sz="10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lang="en-IN"/>
                    </a:p>
                  </a:txBody>
                  <a:tcPr/>
                </a:tc>
                <a:tc gridSpan="2">
                  <a:txBody>
                    <a:bodyPr/>
                    <a:lstStyle/>
                    <a:p>
                      <a:pPr algn="ctr">
                        <a:lnSpc>
                          <a:spcPct val="107000"/>
                        </a:lnSpc>
                        <a:spcAft>
                          <a:spcPts val="0"/>
                        </a:spcAft>
                      </a:pPr>
                      <a:r>
                        <a:rPr lang="en-US" sz="1000" b="1" dirty="0">
                          <a:solidFill>
                            <a:srgbClr val="000000"/>
                          </a:solidFill>
                          <a:latin typeface="Bookman Old Style" pitchFamily="18" charset="0"/>
                          <a:ea typeface="Times New Roman"/>
                          <a:cs typeface="Arial"/>
                        </a:rPr>
                        <a:t>Between 40% to 60%: </a:t>
                      </a:r>
                      <a:endParaRPr lang="en-IN" sz="1000" dirty="0">
                        <a:latin typeface="Bookman Old Style" pitchFamily="18" charset="0"/>
                        <a:ea typeface="Calibri"/>
                        <a:cs typeface="Mangal"/>
                      </a:endParaRPr>
                    </a:p>
                    <a:p>
                      <a:pPr algn="ctr">
                        <a:lnSpc>
                          <a:spcPct val="107000"/>
                        </a:lnSpc>
                        <a:spcAft>
                          <a:spcPts val="0"/>
                        </a:spcAft>
                      </a:pPr>
                      <a:r>
                        <a:rPr lang="en-US" sz="1000" b="1" dirty="0">
                          <a:solidFill>
                            <a:srgbClr val="000000"/>
                          </a:solidFill>
                          <a:latin typeface="Bookman Old Style" pitchFamily="18" charset="0"/>
                          <a:ea typeface="Times New Roman"/>
                          <a:cs typeface="Arial"/>
                        </a:rPr>
                        <a:t>4 Districts</a:t>
                      </a:r>
                      <a:endParaRPr lang="en-IN" sz="10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lang="en-IN"/>
                    </a:p>
                  </a:txBody>
                  <a:tcPr/>
                </a:tc>
                <a:tc gridSpan="2">
                  <a:txBody>
                    <a:bodyPr/>
                    <a:lstStyle/>
                    <a:p>
                      <a:pPr algn="ctr">
                        <a:lnSpc>
                          <a:spcPct val="107000"/>
                        </a:lnSpc>
                        <a:spcAft>
                          <a:spcPts val="0"/>
                        </a:spcAft>
                      </a:pPr>
                      <a:r>
                        <a:rPr lang="en-US" sz="1000" b="1" dirty="0">
                          <a:solidFill>
                            <a:srgbClr val="000000"/>
                          </a:solidFill>
                          <a:latin typeface="Bookman Old Style" pitchFamily="18" charset="0"/>
                          <a:ea typeface="Times New Roman"/>
                          <a:cs typeface="Arial"/>
                        </a:rPr>
                        <a:t>CD Ratio below 40%: </a:t>
                      </a:r>
                      <a:endParaRPr lang="en-IN" sz="1000" dirty="0">
                        <a:latin typeface="Bookman Old Style" pitchFamily="18" charset="0"/>
                        <a:ea typeface="Calibri"/>
                        <a:cs typeface="Mangal"/>
                      </a:endParaRPr>
                    </a:p>
                    <a:p>
                      <a:pPr algn="ctr">
                        <a:lnSpc>
                          <a:spcPct val="107000"/>
                        </a:lnSpc>
                        <a:spcAft>
                          <a:spcPts val="0"/>
                        </a:spcAft>
                      </a:pPr>
                      <a:r>
                        <a:rPr lang="en-US" sz="1000" b="1" dirty="0">
                          <a:solidFill>
                            <a:srgbClr val="000000"/>
                          </a:solidFill>
                          <a:latin typeface="Bookman Old Style" pitchFamily="18" charset="0"/>
                          <a:ea typeface="Times New Roman"/>
                          <a:cs typeface="Arial"/>
                        </a:rPr>
                        <a:t>2 Districts</a:t>
                      </a:r>
                      <a:endParaRPr lang="en-IN" sz="10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lang="en-IN"/>
                    </a:p>
                  </a:txBody>
                  <a:tcPr/>
                </a:tc>
                <a:extLst>
                  <a:ext uri="{0D108BD9-81ED-4DB2-BD59-A6C34878D82A}">
                    <a16:rowId xmlns="" xmlns:a16="http://schemas.microsoft.com/office/drawing/2014/main" val="10000"/>
                  </a:ext>
                </a:extLst>
              </a:tr>
              <a:tr h="129540">
                <a:tc>
                  <a:txBody>
                    <a:bodyPr/>
                    <a:lstStyle/>
                    <a:p>
                      <a:pPr algn="ctr">
                        <a:lnSpc>
                          <a:spcPct val="107000"/>
                        </a:lnSpc>
                        <a:spcAft>
                          <a:spcPts val="0"/>
                        </a:spcAft>
                      </a:pPr>
                      <a:r>
                        <a:rPr lang="en-US" sz="1000" b="1" dirty="0">
                          <a:solidFill>
                            <a:srgbClr val="000000"/>
                          </a:solidFill>
                          <a:latin typeface="Bookman Old Style" pitchFamily="18" charset="0"/>
                          <a:ea typeface="Times New Roman"/>
                          <a:cs typeface="Arial"/>
                        </a:rPr>
                        <a:t>District</a:t>
                      </a:r>
                      <a:endParaRPr lang="en-IN" sz="10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000" b="1" dirty="0">
                          <a:solidFill>
                            <a:srgbClr val="000000"/>
                          </a:solidFill>
                          <a:latin typeface="Bookman Old Style" pitchFamily="18" charset="0"/>
                          <a:ea typeface="Times New Roman"/>
                          <a:cs typeface="Arial"/>
                        </a:rPr>
                        <a:t>As on Sept’21 Qtr.</a:t>
                      </a:r>
                      <a:endParaRPr lang="en-IN" sz="10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000" b="1" dirty="0">
                          <a:solidFill>
                            <a:srgbClr val="000000"/>
                          </a:solidFill>
                          <a:latin typeface="Bookman Old Style" pitchFamily="18" charset="0"/>
                          <a:ea typeface="Times New Roman"/>
                          <a:cs typeface="Arial"/>
                        </a:rPr>
                        <a:t>District</a:t>
                      </a:r>
                      <a:endParaRPr lang="en-IN" sz="10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000" b="1" dirty="0">
                          <a:solidFill>
                            <a:srgbClr val="000000"/>
                          </a:solidFill>
                          <a:latin typeface="Bookman Old Style" pitchFamily="18" charset="0"/>
                          <a:ea typeface="Times New Roman"/>
                          <a:cs typeface="Arial"/>
                        </a:rPr>
                        <a:t>As on Sept’21</a:t>
                      </a:r>
                      <a:endParaRPr lang="en-IN" sz="10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000" b="1" dirty="0">
                          <a:solidFill>
                            <a:srgbClr val="000000"/>
                          </a:solidFill>
                          <a:latin typeface="Bookman Old Style" pitchFamily="18" charset="0"/>
                          <a:ea typeface="Times New Roman"/>
                          <a:cs typeface="Arial"/>
                        </a:rPr>
                        <a:t>District</a:t>
                      </a:r>
                      <a:endParaRPr lang="en-IN" sz="10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000" b="1">
                          <a:solidFill>
                            <a:srgbClr val="000000"/>
                          </a:solidFill>
                          <a:latin typeface="Bookman Old Style" pitchFamily="18" charset="0"/>
                          <a:ea typeface="Times New Roman"/>
                          <a:cs typeface="Arial"/>
                        </a:rPr>
                        <a:t>As on Sept’21 Qtr.</a:t>
                      </a:r>
                      <a:endParaRPr lang="en-IN" sz="10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1"/>
                  </a:ext>
                </a:extLst>
              </a:tr>
              <a:tr h="130111">
                <a:tc>
                  <a:txBody>
                    <a:bodyPr/>
                    <a:lstStyle/>
                    <a:p>
                      <a:pPr algn="ctr">
                        <a:lnSpc>
                          <a:spcPct val="107000"/>
                        </a:lnSpc>
                        <a:spcAft>
                          <a:spcPts val="0"/>
                        </a:spcAft>
                      </a:pPr>
                      <a:r>
                        <a:rPr lang="en-US" sz="1000" dirty="0" err="1">
                          <a:solidFill>
                            <a:srgbClr val="000000"/>
                          </a:solidFill>
                          <a:latin typeface="Bookman Old Style" pitchFamily="18" charset="0"/>
                          <a:ea typeface="Times New Roman"/>
                          <a:cs typeface="Arial"/>
                        </a:rPr>
                        <a:t>Lawngtlai</a:t>
                      </a:r>
                      <a:endParaRPr lang="en-IN" sz="10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000" dirty="0">
                          <a:solidFill>
                            <a:srgbClr val="000000"/>
                          </a:solidFill>
                          <a:latin typeface="Bookman Old Style" pitchFamily="18" charset="0"/>
                          <a:ea typeface="Times New Roman"/>
                          <a:cs typeface="Arial"/>
                        </a:rPr>
                        <a:t>85.87%</a:t>
                      </a:r>
                      <a:endParaRPr lang="en-IN" sz="10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000" dirty="0" err="1">
                          <a:solidFill>
                            <a:srgbClr val="000000"/>
                          </a:solidFill>
                          <a:latin typeface="Bookman Old Style" pitchFamily="18" charset="0"/>
                          <a:ea typeface="Times New Roman"/>
                          <a:cs typeface="Arial"/>
                        </a:rPr>
                        <a:t>Saitual</a:t>
                      </a:r>
                      <a:endParaRPr lang="en-IN" sz="10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000">
                          <a:solidFill>
                            <a:srgbClr val="000000"/>
                          </a:solidFill>
                          <a:latin typeface="Bookman Old Style" pitchFamily="18" charset="0"/>
                          <a:ea typeface="Times New Roman"/>
                          <a:cs typeface="Arial"/>
                        </a:rPr>
                        <a:t>58.97%</a:t>
                      </a:r>
                      <a:endParaRPr lang="en-IN" sz="10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000" dirty="0" err="1">
                          <a:solidFill>
                            <a:srgbClr val="000000"/>
                          </a:solidFill>
                          <a:latin typeface="Bookman Old Style" pitchFamily="18" charset="0"/>
                          <a:ea typeface="Times New Roman"/>
                          <a:cs typeface="Arial"/>
                        </a:rPr>
                        <a:t>Aizawl</a:t>
                      </a:r>
                      <a:endParaRPr lang="en-IN" sz="10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000">
                          <a:solidFill>
                            <a:srgbClr val="000000"/>
                          </a:solidFill>
                          <a:latin typeface="Bookman Old Style" pitchFamily="18" charset="0"/>
                          <a:ea typeface="Times New Roman"/>
                          <a:cs typeface="Arial"/>
                        </a:rPr>
                        <a:t>38.89%</a:t>
                      </a:r>
                      <a:endParaRPr lang="en-IN" sz="10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2"/>
                  </a:ext>
                </a:extLst>
              </a:tr>
              <a:tr h="128904">
                <a:tc>
                  <a:txBody>
                    <a:bodyPr/>
                    <a:lstStyle/>
                    <a:p>
                      <a:pPr algn="ctr">
                        <a:lnSpc>
                          <a:spcPct val="107000"/>
                        </a:lnSpc>
                        <a:spcAft>
                          <a:spcPts val="0"/>
                        </a:spcAft>
                      </a:pPr>
                      <a:r>
                        <a:rPr lang="en-US" sz="1000" dirty="0" err="1">
                          <a:solidFill>
                            <a:srgbClr val="000000"/>
                          </a:solidFill>
                          <a:latin typeface="Bookman Old Style" pitchFamily="18" charset="0"/>
                          <a:ea typeface="Times New Roman"/>
                          <a:cs typeface="Arial"/>
                        </a:rPr>
                        <a:t>Siaha</a:t>
                      </a:r>
                      <a:endParaRPr lang="en-IN" sz="10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000" dirty="0">
                          <a:solidFill>
                            <a:srgbClr val="000000"/>
                          </a:solidFill>
                          <a:latin typeface="Bookman Old Style" pitchFamily="18" charset="0"/>
                          <a:ea typeface="Times New Roman"/>
                          <a:cs typeface="Arial"/>
                        </a:rPr>
                        <a:t>75.91%</a:t>
                      </a:r>
                      <a:endParaRPr lang="en-IN" sz="10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000" dirty="0" err="1">
                          <a:solidFill>
                            <a:srgbClr val="000000"/>
                          </a:solidFill>
                          <a:latin typeface="Bookman Old Style" pitchFamily="18" charset="0"/>
                          <a:ea typeface="Times New Roman"/>
                          <a:cs typeface="Arial"/>
                        </a:rPr>
                        <a:t>Serchhip</a:t>
                      </a:r>
                      <a:endParaRPr lang="en-IN" sz="10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000" dirty="0">
                          <a:solidFill>
                            <a:srgbClr val="000000"/>
                          </a:solidFill>
                          <a:latin typeface="Bookman Old Style" pitchFamily="18" charset="0"/>
                          <a:ea typeface="Times New Roman"/>
                          <a:cs typeface="Arial"/>
                        </a:rPr>
                        <a:t>54.31%</a:t>
                      </a:r>
                      <a:endParaRPr lang="en-IN" sz="10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000" dirty="0" err="1">
                          <a:solidFill>
                            <a:srgbClr val="000000"/>
                          </a:solidFill>
                          <a:latin typeface="Bookman Old Style" pitchFamily="18" charset="0"/>
                          <a:ea typeface="Times New Roman"/>
                          <a:cs typeface="Arial"/>
                        </a:rPr>
                        <a:t>Hnahthial</a:t>
                      </a:r>
                      <a:endParaRPr lang="en-IN" sz="10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000" dirty="0">
                          <a:solidFill>
                            <a:srgbClr val="000000"/>
                          </a:solidFill>
                          <a:latin typeface="Bookman Old Style" pitchFamily="18" charset="0"/>
                          <a:ea typeface="Times New Roman"/>
                          <a:cs typeface="Arial"/>
                        </a:rPr>
                        <a:t>39.47%</a:t>
                      </a:r>
                      <a:endParaRPr lang="en-IN" sz="10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3"/>
                  </a:ext>
                </a:extLst>
              </a:tr>
              <a:tr h="127697">
                <a:tc>
                  <a:txBody>
                    <a:bodyPr/>
                    <a:lstStyle/>
                    <a:p>
                      <a:pPr algn="ctr">
                        <a:lnSpc>
                          <a:spcPct val="107000"/>
                        </a:lnSpc>
                        <a:spcAft>
                          <a:spcPts val="0"/>
                        </a:spcAft>
                      </a:pPr>
                      <a:r>
                        <a:rPr lang="en-US" sz="1000">
                          <a:solidFill>
                            <a:srgbClr val="000000"/>
                          </a:solidFill>
                          <a:latin typeface="Bookman Old Style" pitchFamily="18" charset="0"/>
                          <a:ea typeface="Times New Roman"/>
                          <a:cs typeface="Arial"/>
                        </a:rPr>
                        <a:t>Mamit</a:t>
                      </a:r>
                      <a:endParaRPr lang="en-IN" sz="10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000" dirty="0">
                          <a:solidFill>
                            <a:srgbClr val="000000"/>
                          </a:solidFill>
                          <a:latin typeface="Bookman Old Style" pitchFamily="18" charset="0"/>
                          <a:ea typeface="Times New Roman"/>
                          <a:cs typeface="Arial"/>
                        </a:rPr>
                        <a:t>69.62</a:t>
                      </a:r>
                      <a:endParaRPr lang="en-IN" sz="10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000" dirty="0" err="1">
                          <a:solidFill>
                            <a:srgbClr val="000000"/>
                          </a:solidFill>
                          <a:latin typeface="Bookman Old Style" pitchFamily="18" charset="0"/>
                          <a:ea typeface="Times New Roman"/>
                          <a:cs typeface="Arial"/>
                        </a:rPr>
                        <a:t>Champhai</a:t>
                      </a:r>
                      <a:endParaRPr lang="en-IN" sz="10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000" dirty="0">
                          <a:solidFill>
                            <a:srgbClr val="000000"/>
                          </a:solidFill>
                          <a:latin typeface="Bookman Old Style" pitchFamily="18" charset="0"/>
                          <a:ea typeface="Times New Roman"/>
                          <a:cs typeface="Arial"/>
                        </a:rPr>
                        <a:t>50.13%</a:t>
                      </a:r>
                      <a:endParaRPr lang="en-IN" sz="10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endParaRPr lang="en-US" sz="1000" dirty="0">
                        <a:solidFill>
                          <a:srgbClr val="000000"/>
                        </a:solidFill>
                        <a:latin typeface="Bookman Old Style" pitchFamily="18" charset="0"/>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07000"/>
                        </a:lnSpc>
                        <a:spcAft>
                          <a:spcPts val="0"/>
                        </a:spcAft>
                      </a:pPr>
                      <a:endParaRPr lang="en-US" sz="1000">
                        <a:solidFill>
                          <a:srgbClr val="000000"/>
                        </a:solidFill>
                        <a:latin typeface="Bookman Old Style" pitchFamily="18" charset="0"/>
                        <a:ea typeface="Times New Roman"/>
                        <a:cs typeface="Arial"/>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 xmlns:a16="http://schemas.microsoft.com/office/drawing/2014/main" val="10004"/>
                  </a:ext>
                </a:extLst>
              </a:tr>
              <a:tr h="117029">
                <a:tc>
                  <a:txBody>
                    <a:bodyPr/>
                    <a:lstStyle/>
                    <a:p>
                      <a:pPr algn="ctr">
                        <a:lnSpc>
                          <a:spcPct val="107000"/>
                        </a:lnSpc>
                        <a:spcAft>
                          <a:spcPts val="0"/>
                        </a:spcAft>
                      </a:pPr>
                      <a:r>
                        <a:rPr lang="en-US" sz="1000">
                          <a:solidFill>
                            <a:srgbClr val="000000"/>
                          </a:solidFill>
                          <a:latin typeface="Bookman Old Style" pitchFamily="18" charset="0"/>
                          <a:ea typeface="Times New Roman"/>
                          <a:cs typeface="Arial"/>
                        </a:rPr>
                        <a:t>Kolasib</a:t>
                      </a:r>
                      <a:endParaRPr lang="en-IN" sz="10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000" dirty="0">
                          <a:solidFill>
                            <a:srgbClr val="000000"/>
                          </a:solidFill>
                          <a:latin typeface="Bookman Old Style" pitchFamily="18" charset="0"/>
                          <a:ea typeface="Times New Roman"/>
                          <a:cs typeface="Arial"/>
                        </a:rPr>
                        <a:t>60.28</a:t>
                      </a:r>
                      <a:endParaRPr lang="en-IN" sz="10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000" dirty="0" err="1">
                          <a:solidFill>
                            <a:srgbClr val="000000"/>
                          </a:solidFill>
                          <a:latin typeface="Bookman Old Style" pitchFamily="18" charset="0"/>
                          <a:ea typeface="Times New Roman"/>
                          <a:cs typeface="Arial"/>
                        </a:rPr>
                        <a:t>Khawzawl</a:t>
                      </a:r>
                      <a:endParaRPr lang="en-IN" sz="10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000" dirty="0">
                          <a:solidFill>
                            <a:srgbClr val="000000"/>
                          </a:solidFill>
                          <a:latin typeface="Bookman Old Style" pitchFamily="18" charset="0"/>
                          <a:ea typeface="Times New Roman"/>
                          <a:cs typeface="Arial"/>
                        </a:rPr>
                        <a:t>44.62%</a:t>
                      </a:r>
                      <a:endParaRPr lang="en-IN" sz="10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endParaRPr lang="en-US" sz="1000" dirty="0">
                        <a:solidFill>
                          <a:srgbClr val="000000"/>
                        </a:solidFill>
                        <a:latin typeface="Bookman Old Style" pitchFamily="18" charset="0"/>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ct val="107000"/>
                        </a:lnSpc>
                        <a:spcAft>
                          <a:spcPts val="0"/>
                        </a:spcAft>
                      </a:pPr>
                      <a:endParaRPr lang="en-US" sz="1000" dirty="0">
                        <a:solidFill>
                          <a:srgbClr val="000000"/>
                        </a:solidFill>
                        <a:latin typeface="Bookman Old Style" pitchFamily="18" charset="0"/>
                        <a:ea typeface="Times New Roman"/>
                        <a:cs typeface="Arial"/>
                      </a:endParaRPr>
                    </a:p>
                  </a:txBody>
                  <a:tcPr marL="68580" marR="68580" marT="0" marB="0" anchor="ctr">
                    <a:lnL>
                      <a:noFill/>
                    </a:lnL>
                    <a:lnR>
                      <a:noFill/>
                    </a:lnR>
                    <a:lnT>
                      <a:noFill/>
                    </a:lnT>
                    <a:lnB>
                      <a:noFill/>
                    </a:lnB>
                  </a:tcPr>
                </a:tc>
                <a:extLst>
                  <a:ext uri="{0D108BD9-81ED-4DB2-BD59-A6C34878D82A}">
                    <a16:rowId xmlns="" xmlns:a16="http://schemas.microsoft.com/office/drawing/2014/main" val="10005"/>
                  </a:ext>
                </a:extLst>
              </a:tr>
              <a:tr h="106361">
                <a:tc>
                  <a:txBody>
                    <a:bodyPr/>
                    <a:lstStyle/>
                    <a:p>
                      <a:pPr algn="ctr">
                        <a:lnSpc>
                          <a:spcPct val="107000"/>
                        </a:lnSpc>
                        <a:spcAft>
                          <a:spcPts val="0"/>
                        </a:spcAft>
                      </a:pPr>
                      <a:r>
                        <a:rPr lang="en-US" sz="1000">
                          <a:solidFill>
                            <a:srgbClr val="000000"/>
                          </a:solidFill>
                          <a:latin typeface="Bookman Old Style" pitchFamily="18" charset="0"/>
                          <a:ea typeface="Times New Roman"/>
                          <a:cs typeface="Arial"/>
                        </a:rPr>
                        <a:t>Lunglei</a:t>
                      </a:r>
                      <a:endParaRPr lang="en-IN" sz="10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000" dirty="0">
                          <a:solidFill>
                            <a:srgbClr val="000000"/>
                          </a:solidFill>
                          <a:latin typeface="Bookman Old Style" pitchFamily="18" charset="0"/>
                          <a:ea typeface="Times New Roman"/>
                          <a:cs typeface="Arial"/>
                        </a:rPr>
                        <a:t>60.05%</a:t>
                      </a:r>
                      <a:endParaRPr lang="en-IN" sz="10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endParaRPr lang="en-US" sz="1000" dirty="0">
                        <a:solidFill>
                          <a:srgbClr val="000000"/>
                        </a:solidFill>
                        <a:latin typeface="Bookman Old Style" pitchFamily="18" charset="0"/>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07000"/>
                        </a:lnSpc>
                        <a:spcAft>
                          <a:spcPts val="0"/>
                        </a:spcAft>
                      </a:pPr>
                      <a:endParaRPr lang="en-US" sz="1000">
                        <a:solidFill>
                          <a:srgbClr val="000000"/>
                        </a:solidFill>
                        <a:latin typeface="Bookman Old Style" pitchFamily="18" charset="0"/>
                        <a:ea typeface="Times New Roman"/>
                        <a:cs typeface="Arial"/>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07000"/>
                        </a:lnSpc>
                        <a:spcAft>
                          <a:spcPts val="0"/>
                        </a:spcAft>
                      </a:pPr>
                      <a:endParaRPr lang="en-US" sz="1000" dirty="0">
                        <a:solidFill>
                          <a:srgbClr val="000000"/>
                        </a:solidFill>
                        <a:latin typeface="Bookman Old Style" pitchFamily="18" charset="0"/>
                        <a:ea typeface="Times New Roman"/>
                        <a:cs typeface="Arial"/>
                      </a:endParaRPr>
                    </a:p>
                  </a:txBody>
                  <a:tcPr marL="68580" marR="68580" marT="0" marB="0" anchor="ctr">
                    <a:lnL>
                      <a:noFill/>
                    </a:lnL>
                    <a:lnR>
                      <a:noFill/>
                    </a:lnR>
                    <a:lnT>
                      <a:noFill/>
                    </a:lnT>
                    <a:lnB>
                      <a:noFill/>
                    </a:lnB>
                  </a:tcPr>
                </a:tc>
                <a:tc>
                  <a:txBody>
                    <a:bodyPr/>
                    <a:lstStyle/>
                    <a:p>
                      <a:pPr algn="ctr">
                        <a:lnSpc>
                          <a:spcPct val="107000"/>
                        </a:lnSpc>
                        <a:spcAft>
                          <a:spcPts val="0"/>
                        </a:spcAft>
                      </a:pPr>
                      <a:endParaRPr lang="en-US" sz="1000" dirty="0">
                        <a:solidFill>
                          <a:srgbClr val="000000"/>
                        </a:solidFill>
                        <a:latin typeface="Bookman Old Style" pitchFamily="18" charset="0"/>
                        <a:ea typeface="Times New Roman"/>
                        <a:cs typeface="Arial"/>
                      </a:endParaRPr>
                    </a:p>
                  </a:txBody>
                  <a:tcPr marL="68580" marR="68580" marT="0" marB="0" anchor="ctr">
                    <a:lnL>
                      <a:noFill/>
                    </a:lnL>
                    <a:lnR>
                      <a:noFill/>
                    </a:lnR>
                    <a:lnT>
                      <a:noFill/>
                    </a:lnT>
                    <a:lnB>
                      <a:noFill/>
                    </a:lnB>
                  </a:tcPr>
                </a:tc>
                <a:extLst>
                  <a:ext uri="{0D108BD9-81ED-4DB2-BD59-A6C34878D82A}">
                    <a16:rowId xmlns="" xmlns:a16="http://schemas.microsoft.com/office/drawing/2014/main" val="10006"/>
                  </a:ext>
                </a:extLst>
              </a:tr>
            </a:tbl>
          </a:graphicData>
        </a:graphic>
      </p:graphicFrame>
      <p:sp>
        <p:nvSpPr>
          <p:cNvPr id="20484" name="Rectangle 4"/>
          <p:cNvSpPr>
            <a:spLocks noChangeArrowheads="1"/>
          </p:cNvSpPr>
          <p:nvPr/>
        </p:nvSpPr>
        <p:spPr bwMode="auto">
          <a:xfrm>
            <a:off x="381000" y="4476750"/>
            <a:ext cx="8458200" cy="461665"/>
          </a:xfrm>
          <a:prstGeom prst="rect">
            <a:avLst/>
          </a:prstGeom>
          <a:solidFill>
            <a:schemeClr val="accent1">
              <a:lumMod val="20000"/>
              <a:lumOff val="80000"/>
            </a:schemeClr>
          </a:solidFill>
          <a:ln w="9525">
            <a:solidFill>
              <a:schemeClr val="tx1">
                <a:lumMod val="95000"/>
                <a:lumOff val="5000"/>
              </a:schemeClr>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chemeClr val="tx1"/>
                </a:solidFill>
                <a:effectLst/>
                <a:latin typeface="Bookman Old Style" pitchFamily="18" charset="0"/>
                <a:ea typeface="Calibri" pitchFamily="34" charset="0"/>
                <a:cs typeface="Arial" pitchFamily="34" charset="0"/>
              </a:rPr>
              <a:t>Only 3 Districts viz., </a:t>
            </a:r>
            <a:r>
              <a:rPr kumimoji="0" lang="en-US" sz="1200" b="1" i="0" u="none" strike="noStrike" cap="none" normalizeH="0" baseline="0" dirty="0" err="1">
                <a:ln>
                  <a:noFill/>
                </a:ln>
                <a:solidFill>
                  <a:schemeClr val="tx1"/>
                </a:solidFill>
                <a:effectLst/>
                <a:latin typeface="Bookman Old Style" pitchFamily="18" charset="0"/>
                <a:ea typeface="Calibri" pitchFamily="34" charset="0"/>
                <a:cs typeface="Arial" pitchFamily="34" charset="0"/>
              </a:rPr>
              <a:t>Hnahthial</a:t>
            </a:r>
            <a:r>
              <a:rPr kumimoji="0" lang="en-US" sz="1200" b="1" i="0" u="none" strike="noStrike" cap="none" normalizeH="0" baseline="0" dirty="0">
                <a:ln>
                  <a:noFill/>
                </a:ln>
                <a:solidFill>
                  <a:schemeClr val="tx1"/>
                </a:solidFill>
                <a:effectLst/>
                <a:latin typeface="Bookman Old Style" pitchFamily="18" charset="0"/>
                <a:ea typeface="Calibri" pitchFamily="34" charset="0"/>
                <a:cs typeface="Arial" pitchFamily="34" charset="0"/>
              </a:rPr>
              <a:t>, </a:t>
            </a:r>
            <a:r>
              <a:rPr kumimoji="0" lang="en-US" sz="1200" b="1" i="0" u="none" strike="noStrike" cap="none" normalizeH="0" baseline="0" dirty="0" err="1">
                <a:ln>
                  <a:noFill/>
                </a:ln>
                <a:solidFill>
                  <a:schemeClr val="tx1"/>
                </a:solidFill>
                <a:effectLst/>
                <a:latin typeface="Bookman Old Style" pitchFamily="18" charset="0"/>
                <a:ea typeface="Calibri" pitchFamily="34" charset="0"/>
                <a:cs typeface="Arial" pitchFamily="34" charset="0"/>
              </a:rPr>
              <a:t>Khawzawl</a:t>
            </a:r>
            <a:r>
              <a:rPr kumimoji="0" lang="en-US" sz="1200" b="1" i="0" u="none" strike="noStrike" cap="none" normalizeH="0" baseline="0" dirty="0">
                <a:ln>
                  <a:noFill/>
                </a:ln>
                <a:solidFill>
                  <a:schemeClr val="tx1"/>
                </a:solidFill>
                <a:effectLst/>
                <a:latin typeface="Bookman Old Style" pitchFamily="18" charset="0"/>
                <a:ea typeface="Calibri" pitchFamily="34" charset="0"/>
                <a:cs typeface="Arial" pitchFamily="34" charset="0"/>
              </a:rPr>
              <a:t> &amp; </a:t>
            </a:r>
            <a:r>
              <a:rPr kumimoji="0" lang="en-US" sz="1200" b="1" i="0" u="none" strike="noStrike" cap="none" normalizeH="0" baseline="0" dirty="0" err="1">
                <a:ln>
                  <a:noFill/>
                </a:ln>
                <a:solidFill>
                  <a:schemeClr val="tx1"/>
                </a:solidFill>
                <a:effectLst/>
                <a:latin typeface="Bookman Old Style" pitchFamily="18" charset="0"/>
                <a:ea typeface="Calibri" pitchFamily="34" charset="0"/>
                <a:cs typeface="Arial" pitchFamily="34" charset="0"/>
              </a:rPr>
              <a:t>Lunglei</a:t>
            </a:r>
            <a:r>
              <a:rPr kumimoji="0" lang="en-US" sz="1200" b="0" i="0" u="none" strike="noStrike" cap="none" normalizeH="0" baseline="0" dirty="0">
                <a:ln>
                  <a:noFill/>
                </a:ln>
                <a:solidFill>
                  <a:schemeClr val="tx1"/>
                </a:solidFill>
                <a:effectLst/>
                <a:latin typeface="Bookman Old Style" pitchFamily="18" charset="0"/>
                <a:ea typeface="Calibri" pitchFamily="34" charset="0"/>
                <a:cs typeface="Arial" pitchFamily="34" charset="0"/>
              </a:rPr>
              <a:t> did not have progress in CD Ratio during Sept’ 2021 quarter over June’ 2021.</a:t>
            </a:r>
            <a:endParaRPr kumimoji="0" lang="en-US" sz="1200" b="0" i="0" u="none" strike="noStrike" cap="none" normalizeH="0" baseline="0" dirty="0">
              <a:ln>
                <a:noFill/>
              </a:ln>
              <a:solidFill>
                <a:schemeClr val="tx1"/>
              </a:solidFill>
              <a:effectLst/>
              <a:latin typeface="Bookman Old Style" pitchFamily="18"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76200" y="57150"/>
            <a:ext cx="1447800" cy="307777"/>
          </a:xfrm>
          <a:prstGeom prst="rect">
            <a:avLst/>
          </a:prstGeom>
          <a:solidFill>
            <a:schemeClr val="accent1">
              <a:lumMod val="20000"/>
              <a:lumOff val="80000"/>
            </a:schemeClr>
          </a:solidFill>
          <a:ln w="9525">
            <a:solidFill>
              <a:schemeClr val="tx1">
                <a:lumMod val="95000"/>
                <a:lumOff val="5000"/>
              </a:schemeClr>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sng" strike="noStrike" cap="none" normalizeH="0" baseline="0" dirty="0">
                <a:ln>
                  <a:noFill/>
                </a:ln>
                <a:solidFill>
                  <a:schemeClr val="tx1"/>
                </a:solidFill>
                <a:effectLst/>
                <a:latin typeface="Bookman Old Style" pitchFamily="18" charset="0"/>
                <a:ea typeface="Calibri" pitchFamily="34" charset="0"/>
                <a:cs typeface="Mangal"/>
              </a:rPr>
              <a:t>AGENDA – 3:</a:t>
            </a:r>
            <a:endParaRPr kumimoji="0" lang="en-US" sz="1400" b="0" i="0" u="none" strike="noStrike" cap="none" normalizeH="0" baseline="0" dirty="0">
              <a:ln>
                <a:noFill/>
              </a:ln>
              <a:solidFill>
                <a:schemeClr val="tx1"/>
              </a:solidFill>
              <a:effectLst/>
              <a:latin typeface="Bookman Old Style" pitchFamily="18" charset="0"/>
              <a:cs typeface="Arial" pitchFamily="34" charset="0"/>
            </a:endParaRPr>
          </a:p>
        </p:txBody>
      </p:sp>
      <p:sp>
        <p:nvSpPr>
          <p:cNvPr id="21505" name="Rectangle 1"/>
          <p:cNvSpPr>
            <a:spLocks noChangeArrowheads="1"/>
          </p:cNvSpPr>
          <p:nvPr/>
        </p:nvSpPr>
        <p:spPr bwMode="auto">
          <a:xfrm>
            <a:off x="76200" y="438150"/>
            <a:ext cx="8915400" cy="430887"/>
          </a:xfrm>
          <a:prstGeom prst="rect">
            <a:avLst/>
          </a:prstGeom>
          <a:solidFill>
            <a:schemeClr val="accent4">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100" b="1" i="0" u="sng" strike="noStrike" cap="none" normalizeH="0" baseline="0" dirty="0">
                <a:ln>
                  <a:noFill/>
                </a:ln>
                <a:solidFill>
                  <a:schemeClr val="tx1"/>
                </a:solidFill>
                <a:effectLst/>
                <a:latin typeface="Bookman Old Style" pitchFamily="18" charset="0"/>
                <a:ea typeface="Calibri" pitchFamily="34" charset="0"/>
                <a:cs typeface="Arial" pitchFamily="34" charset="0"/>
              </a:rPr>
              <a:t>REVIEW OF CURRENT YEAR CREDIT DISBURSEMENT OF BANKS UNDER</a:t>
            </a:r>
            <a:endParaRPr kumimoji="0" lang="en-US" sz="1100" b="0" i="0" u="none" strike="noStrike" cap="none" normalizeH="0" baseline="0" dirty="0">
              <a:ln>
                <a:noFill/>
              </a:ln>
              <a:solidFill>
                <a:schemeClr val="tx1"/>
              </a:solidFill>
              <a:effectLst/>
              <a:latin typeface="Bookman Old Style"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100" b="1" i="0" u="sng" strike="noStrike" cap="none" normalizeH="0" baseline="0" dirty="0">
                <a:ln>
                  <a:noFill/>
                </a:ln>
                <a:solidFill>
                  <a:schemeClr val="tx1"/>
                </a:solidFill>
                <a:effectLst/>
                <a:latin typeface="Bookman Old Style" pitchFamily="18" charset="0"/>
                <a:ea typeface="Calibri" pitchFamily="34" charset="0"/>
                <a:cs typeface="Arial" pitchFamily="34" charset="0"/>
              </a:rPr>
              <a:t>ACP (PRIORITY SECTOR) AS ON 30.09.2021:</a:t>
            </a:r>
            <a:endParaRPr kumimoji="0" lang="en-US" sz="1100" b="0" i="0" u="none" strike="noStrike" cap="none" normalizeH="0" baseline="0" dirty="0">
              <a:ln>
                <a:noFill/>
              </a:ln>
              <a:solidFill>
                <a:schemeClr val="tx1"/>
              </a:solidFill>
              <a:effectLst/>
              <a:latin typeface="Bookman Old Style" pitchFamily="18" charset="0"/>
              <a:cs typeface="Arial" pitchFamily="34" charset="0"/>
            </a:endParaRPr>
          </a:p>
        </p:txBody>
      </p:sp>
      <p:sp>
        <p:nvSpPr>
          <p:cNvPr id="21506" name="Rectangle 2"/>
          <p:cNvSpPr>
            <a:spLocks noChangeArrowheads="1"/>
          </p:cNvSpPr>
          <p:nvPr/>
        </p:nvSpPr>
        <p:spPr bwMode="auto">
          <a:xfrm>
            <a:off x="76200" y="819150"/>
            <a:ext cx="8991600"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pPr>
            <a:r>
              <a:rPr kumimoji="0" lang="en-US" sz="1100" b="1" i="0" strike="noStrike" cap="none" normalizeH="0" baseline="0" dirty="0">
                <a:ln>
                  <a:noFill/>
                </a:ln>
                <a:solidFill>
                  <a:schemeClr val="tx1"/>
                </a:solidFill>
                <a:effectLst/>
                <a:latin typeface="Bookman Old Style" pitchFamily="18" charset="0"/>
                <a:ea typeface="Calibri" pitchFamily="34" charset="0"/>
                <a:cs typeface="Arial" pitchFamily="34" charset="0"/>
              </a:rPr>
              <a:t>(I) </a:t>
            </a:r>
            <a:r>
              <a:rPr kumimoji="0" lang="en-US" sz="1100" b="1" i="0" u="sng" strike="noStrike" cap="none" normalizeH="0" baseline="0" dirty="0">
                <a:ln>
                  <a:noFill/>
                </a:ln>
                <a:solidFill>
                  <a:schemeClr val="tx1"/>
                </a:solidFill>
                <a:effectLst/>
                <a:latin typeface="Bookman Old Style" pitchFamily="18" charset="0"/>
                <a:ea typeface="Calibri" pitchFamily="34" charset="0"/>
                <a:cs typeface="Arial" pitchFamily="34" charset="0"/>
              </a:rPr>
              <a:t>SECTOR-WISE SUMMARY UNDER ACP (PRIORITY SECTOR): </a:t>
            </a:r>
            <a:endParaRPr kumimoji="0" lang="en-US" sz="1100" b="0" i="0" u="none" strike="noStrike" cap="none" normalizeH="0" baseline="0" dirty="0">
              <a:ln>
                <a:noFill/>
              </a:ln>
              <a:solidFill>
                <a:schemeClr val="tx1"/>
              </a:solidFill>
              <a:effectLst/>
              <a:latin typeface="Bookman Old Style" pitchFamily="18" charset="0"/>
              <a:cs typeface="Arial" pitchFamily="34" charset="0"/>
            </a:endParaRPr>
          </a:p>
        </p:txBody>
      </p:sp>
      <p:sp>
        <p:nvSpPr>
          <p:cNvPr id="7" name="Rectangle 6"/>
          <p:cNvSpPr/>
          <p:nvPr/>
        </p:nvSpPr>
        <p:spPr>
          <a:xfrm>
            <a:off x="6096000" y="819150"/>
            <a:ext cx="2286000" cy="261610"/>
          </a:xfrm>
          <a:prstGeom prst="rect">
            <a:avLst/>
          </a:prstGeom>
        </p:spPr>
        <p:txBody>
          <a:bodyPr wrap="square">
            <a:spAutoFit/>
          </a:bodyPr>
          <a:lstStyle/>
          <a:p>
            <a:r>
              <a:rPr lang="en-US" sz="1100" dirty="0">
                <a:latin typeface="Bookman Old Style" pitchFamily="18" charset="0"/>
              </a:rPr>
              <a:t>(</a:t>
            </a:r>
            <a:r>
              <a:rPr lang="en-US" sz="1100" b="1" dirty="0">
                <a:latin typeface="Bookman Old Style" pitchFamily="18" charset="0"/>
              </a:rPr>
              <a:t>Amount in Rs. Crores)</a:t>
            </a:r>
            <a:endParaRPr lang="en-IN" sz="1100" dirty="0">
              <a:latin typeface="Bookman Old Style" pitchFamily="18" charset="0"/>
            </a:endParaRPr>
          </a:p>
        </p:txBody>
      </p:sp>
      <p:graphicFrame>
        <p:nvGraphicFramePr>
          <p:cNvPr id="8" name="Table 7"/>
          <p:cNvGraphicFramePr>
            <a:graphicFrameLocks noGrp="1"/>
          </p:cNvGraphicFramePr>
          <p:nvPr/>
        </p:nvGraphicFramePr>
        <p:xfrm>
          <a:off x="304800" y="1123950"/>
          <a:ext cx="8077203" cy="1446215"/>
        </p:xfrm>
        <a:graphic>
          <a:graphicData uri="http://schemas.openxmlformats.org/drawingml/2006/table">
            <a:tbl>
              <a:tblPr/>
              <a:tblGrid>
                <a:gridCol w="1841529">
                  <a:extLst>
                    <a:ext uri="{9D8B030D-6E8A-4147-A177-3AD203B41FA5}">
                      <a16:colId xmlns="" xmlns:a16="http://schemas.microsoft.com/office/drawing/2014/main" val="20000"/>
                    </a:ext>
                  </a:extLst>
                </a:gridCol>
                <a:gridCol w="1039279">
                  <a:extLst>
                    <a:ext uri="{9D8B030D-6E8A-4147-A177-3AD203B41FA5}">
                      <a16:colId xmlns="" xmlns:a16="http://schemas.microsoft.com/office/drawing/2014/main" val="20001"/>
                    </a:ext>
                  </a:extLst>
                </a:gridCol>
                <a:gridCol w="1039279">
                  <a:extLst>
                    <a:ext uri="{9D8B030D-6E8A-4147-A177-3AD203B41FA5}">
                      <a16:colId xmlns="" xmlns:a16="http://schemas.microsoft.com/office/drawing/2014/main" val="20002"/>
                    </a:ext>
                  </a:extLst>
                </a:gridCol>
                <a:gridCol w="1039279">
                  <a:extLst>
                    <a:ext uri="{9D8B030D-6E8A-4147-A177-3AD203B41FA5}">
                      <a16:colId xmlns="" xmlns:a16="http://schemas.microsoft.com/office/drawing/2014/main" val="20003"/>
                    </a:ext>
                  </a:extLst>
                </a:gridCol>
                <a:gridCol w="1039279">
                  <a:extLst>
                    <a:ext uri="{9D8B030D-6E8A-4147-A177-3AD203B41FA5}">
                      <a16:colId xmlns="" xmlns:a16="http://schemas.microsoft.com/office/drawing/2014/main" val="20004"/>
                    </a:ext>
                  </a:extLst>
                </a:gridCol>
                <a:gridCol w="1039279">
                  <a:extLst>
                    <a:ext uri="{9D8B030D-6E8A-4147-A177-3AD203B41FA5}">
                      <a16:colId xmlns="" xmlns:a16="http://schemas.microsoft.com/office/drawing/2014/main" val="20005"/>
                    </a:ext>
                  </a:extLst>
                </a:gridCol>
                <a:gridCol w="1039279">
                  <a:extLst>
                    <a:ext uri="{9D8B030D-6E8A-4147-A177-3AD203B41FA5}">
                      <a16:colId xmlns="" xmlns:a16="http://schemas.microsoft.com/office/drawing/2014/main" val="20006"/>
                    </a:ext>
                  </a:extLst>
                </a:gridCol>
              </a:tblGrid>
              <a:tr h="76200">
                <a:tc rowSpan="2">
                  <a:txBody>
                    <a:bodyPr/>
                    <a:lstStyle/>
                    <a:p>
                      <a:pPr algn="ctr">
                        <a:lnSpc>
                          <a:spcPct val="107000"/>
                        </a:lnSpc>
                        <a:spcAft>
                          <a:spcPts val="0"/>
                        </a:spcAft>
                      </a:pPr>
                      <a:r>
                        <a:rPr lang="en-IN" sz="1100" b="1" dirty="0">
                          <a:solidFill>
                            <a:srgbClr val="000000"/>
                          </a:solidFill>
                          <a:latin typeface="Bookman Old Style" pitchFamily="18" charset="0"/>
                          <a:ea typeface="Times New Roman"/>
                          <a:cs typeface="Calibri"/>
                        </a:rPr>
                        <a:t>Sector</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gridSpan="3">
                  <a:txBody>
                    <a:bodyPr/>
                    <a:lstStyle/>
                    <a:p>
                      <a:pPr algn="ctr">
                        <a:lnSpc>
                          <a:spcPct val="107000"/>
                        </a:lnSpc>
                        <a:spcAft>
                          <a:spcPts val="0"/>
                        </a:spcAft>
                      </a:pPr>
                      <a:r>
                        <a:rPr lang="en-IN" sz="1100" b="1">
                          <a:solidFill>
                            <a:srgbClr val="000000"/>
                          </a:solidFill>
                          <a:latin typeface="Bookman Old Style" pitchFamily="18" charset="0"/>
                          <a:ea typeface="Times New Roman"/>
                          <a:cs typeface="Calibri"/>
                        </a:rPr>
                        <a:t>FY 2020-21 Q-2</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lang="en-IN"/>
                    </a:p>
                  </a:txBody>
                  <a:tcPr/>
                </a:tc>
                <a:tc hMerge="1">
                  <a:txBody>
                    <a:bodyPr/>
                    <a:lstStyle/>
                    <a:p>
                      <a:endParaRPr lang="en-IN"/>
                    </a:p>
                  </a:txBody>
                  <a:tcPr/>
                </a:tc>
                <a:tc gridSpan="3">
                  <a:txBody>
                    <a:bodyPr/>
                    <a:lstStyle/>
                    <a:p>
                      <a:pPr algn="ctr">
                        <a:lnSpc>
                          <a:spcPct val="107000"/>
                        </a:lnSpc>
                        <a:spcAft>
                          <a:spcPts val="0"/>
                        </a:spcAft>
                      </a:pPr>
                      <a:r>
                        <a:rPr lang="en-IN" sz="1100" b="1">
                          <a:solidFill>
                            <a:srgbClr val="000000"/>
                          </a:solidFill>
                          <a:latin typeface="Bookman Old Style" pitchFamily="18" charset="0"/>
                          <a:ea typeface="Times New Roman"/>
                          <a:cs typeface="Calibri"/>
                        </a:rPr>
                        <a:t>FY 2021-22 Q-2</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lang="en-IN"/>
                    </a:p>
                  </a:txBody>
                  <a:tcPr/>
                </a:tc>
                <a:tc hMerge="1">
                  <a:txBody>
                    <a:bodyPr/>
                    <a:lstStyle/>
                    <a:p>
                      <a:endParaRPr lang="en-IN"/>
                    </a:p>
                  </a:txBody>
                  <a:tcPr/>
                </a:tc>
                <a:extLst>
                  <a:ext uri="{0D108BD9-81ED-4DB2-BD59-A6C34878D82A}">
                    <a16:rowId xmlns="" xmlns:a16="http://schemas.microsoft.com/office/drawing/2014/main" val="10000"/>
                  </a:ext>
                </a:extLst>
              </a:tr>
              <a:tr h="288480">
                <a:tc vMerge="1">
                  <a:txBody>
                    <a:bodyPr/>
                    <a:lstStyle/>
                    <a:p>
                      <a:endParaRPr lang="en-IN"/>
                    </a:p>
                  </a:txBody>
                  <a:tcPr/>
                </a:tc>
                <a:tc>
                  <a:txBody>
                    <a:bodyPr/>
                    <a:lstStyle/>
                    <a:p>
                      <a:pPr algn="ctr">
                        <a:lnSpc>
                          <a:spcPct val="107000"/>
                        </a:lnSpc>
                        <a:spcAft>
                          <a:spcPts val="0"/>
                        </a:spcAft>
                      </a:pPr>
                      <a:r>
                        <a:rPr lang="en-IN" sz="1100" b="1">
                          <a:solidFill>
                            <a:srgbClr val="000000"/>
                          </a:solidFill>
                          <a:latin typeface="Bookman Old Style" pitchFamily="18" charset="0"/>
                          <a:ea typeface="Times New Roman"/>
                          <a:cs typeface="Calibri"/>
                        </a:rPr>
                        <a:t>Target Amount</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IN" sz="1100" b="1" dirty="0">
                          <a:solidFill>
                            <a:srgbClr val="000000"/>
                          </a:solidFill>
                          <a:latin typeface="Bookman Old Style" pitchFamily="18" charset="0"/>
                          <a:ea typeface="Times New Roman"/>
                          <a:cs typeface="Calibri"/>
                        </a:rPr>
                        <a:t>Achieved Amount</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IN" sz="1100" b="1" dirty="0">
                          <a:solidFill>
                            <a:srgbClr val="000000"/>
                          </a:solidFill>
                          <a:latin typeface="Bookman Old Style" pitchFamily="18" charset="0"/>
                          <a:ea typeface="Times New Roman"/>
                          <a:cs typeface="Calibri"/>
                        </a:rPr>
                        <a:t>Achieve-</a:t>
                      </a:r>
                      <a:r>
                        <a:rPr lang="en-IN" sz="1100" b="1" dirty="0" err="1">
                          <a:solidFill>
                            <a:srgbClr val="000000"/>
                          </a:solidFill>
                          <a:latin typeface="Bookman Old Style" pitchFamily="18" charset="0"/>
                          <a:ea typeface="Times New Roman"/>
                          <a:cs typeface="Calibri"/>
                        </a:rPr>
                        <a:t>ment</a:t>
                      </a:r>
                      <a:r>
                        <a:rPr lang="en-IN" sz="1100" b="1" dirty="0">
                          <a:solidFill>
                            <a:srgbClr val="000000"/>
                          </a:solidFill>
                          <a:latin typeface="Bookman Old Style" pitchFamily="18" charset="0"/>
                          <a:ea typeface="Times New Roman"/>
                          <a:cs typeface="Calibri"/>
                        </a:rPr>
                        <a:t> %</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IN" sz="1100" b="1">
                          <a:solidFill>
                            <a:srgbClr val="000000"/>
                          </a:solidFill>
                          <a:latin typeface="Bookman Old Style" pitchFamily="18" charset="0"/>
                          <a:ea typeface="Times New Roman"/>
                          <a:cs typeface="Calibri"/>
                        </a:rPr>
                        <a:t>Target Amount</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IN" sz="1100" b="1">
                          <a:solidFill>
                            <a:srgbClr val="000000"/>
                          </a:solidFill>
                          <a:latin typeface="Bookman Old Style" pitchFamily="18" charset="0"/>
                          <a:ea typeface="Times New Roman"/>
                          <a:cs typeface="Calibri"/>
                        </a:rPr>
                        <a:t>Achieved Amount</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IN" sz="1100" b="1">
                          <a:solidFill>
                            <a:srgbClr val="000000"/>
                          </a:solidFill>
                          <a:latin typeface="Bookman Old Style" pitchFamily="18" charset="0"/>
                          <a:ea typeface="Times New Roman"/>
                          <a:cs typeface="Calibri"/>
                        </a:rPr>
                        <a:t>Achieve-ment %</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1"/>
                  </a:ext>
                </a:extLst>
              </a:tr>
              <a:tr h="136525">
                <a:tc>
                  <a:txBody>
                    <a:bodyPr/>
                    <a:lstStyle/>
                    <a:p>
                      <a:pPr algn="ctr">
                        <a:lnSpc>
                          <a:spcPct val="107000"/>
                        </a:lnSpc>
                        <a:spcAft>
                          <a:spcPts val="0"/>
                        </a:spcAft>
                      </a:pPr>
                      <a:r>
                        <a:rPr lang="en-IN" sz="1100" b="1">
                          <a:solidFill>
                            <a:srgbClr val="000000"/>
                          </a:solidFill>
                          <a:latin typeface="Bookman Old Style" pitchFamily="18" charset="0"/>
                          <a:ea typeface="Times New Roman"/>
                          <a:cs typeface="Calibri"/>
                        </a:rPr>
                        <a:t>Agri Total</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IN" sz="1100" dirty="0">
                          <a:solidFill>
                            <a:srgbClr val="000000"/>
                          </a:solidFill>
                          <a:latin typeface="Bookman Old Style" pitchFamily="18" charset="0"/>
                          <a:ea typeface="Times New Roman"/>
                          <a:cs typeface="Calibri"/>
                        </a:rPr>
                        <a:t>559.98</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IN" sz="1100" dirty="0">
                          <a:solidFill>
                            <a:srgbClr val="000000"/>
                          </a:solidFill>
                          <a:latin typeface="Bookman Old Style" pitchFamily="18" charset="0"/>
                          <a:ea typeface="Times New Roman"/>
                          <a:cs typeface="Calibri"/>
                        </a:rPr>
                        <a:t>77.30</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IN" sz="1100" dirty="0">
                          <a:solidFill>
                            <a:srgbClr val="000000"/>
                          </a:solidFill>
                          <a:latin typeface="Bookman Old Style" pitchFamily="18" charset="0"/>
                          <a:ea typeface="Times New Roman"/>
                          <a:cs typeface="Calibri"/>
                        </a:rPr>
                        <a:t>13.80</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IN" sz="1100" dirty="0">
                          <a:solidFill>
                            <a:srgbClr val="000000"/>
                          </a:solidFill>
                          <a:latin typeface="Bookman Old Style" pitchFamily="18" charset="0"/>
                          <a:ea typeface="Times New Roman"/>
                          <a:cs typeface="Calibri"/>
                        </a:rPr>
                        <a:t>748.67</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IN" sz="1100">
                          <a:solidFill>
                            <a:srgbClr val="000000"/>
                          </a:solidFill>
                          <a:latin typeface="Bookman Old Style" pitchFamily="18" charset="0"/>
                          <a:ea typeface="Times New Roman"/>
                          <a:cs typeface="Calibri"/>
                        </a:rPr>
                        <a:t>131.93</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IN" sz="1100">
                          <a:solidFill>
                            <a:srgbClr val="000000"/>
                          </a:solidFill>
                          <a:latin typeface="Bookman Old Style" pitchFamily="18" charset="0"/>
                          <a:ea typeface="Times New Roman"/>
                          <a:cs typeface="Calibri"/>
                        </a:rPr>
                        <a:t>17.62</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2"/>
                  </a:ext>
                </a:extLst>
              </a:tr>
              <a:tr h="119951">
                <a:tc>
                  <a:txBody>
                    <a:bodyPr/>
                    <a:lstStyle/>
                    <a:p>
                      <a:pPr algn="ctr">
                        <a:lnSpc>
                          <a:spcPct val="107000"/>
                        </a:lnSpc>
                        <a:spcAft>
                          <a:spcPts val="0"/>
                        </a:spcAft>
                      </a:pPr>
                      <a:r>
                        <a:rPr lang="en-IN" sz="1100" b="1" i="1">
                          <a:solidFill>
                            <a:srgbClr val="000000"/>
                          </a:solidFill>
                          <a:latin typeface="Bookman Old Style" pitchFamily="18" charset="0"/>
                          <a:ea typeface="Times New Roman"/>
                          <a:cs typeface="Calibri"/>
                        </a:rPr>
                        <a:t>Crop Loan*</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IN" sz="1100" i="1">
                          <a:solidFill>
                            <a:srgbClr val="000000"/>
                          </a:solidFill>
                          <a:latin typeface="Bookman Old Style" pitchFamily="18" charset="0"/>
                          <a:ea typeface="Times New Roman"/>
                          <a:cs typeface="Calibri"/>
                        </a:rPr>
                        <a:t>136.09</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IN" sz="1100" i="1" dirty="0">
                          <a:solidFill>
                            <a:srgbClr val="000000"/>
                          </a:solidFill>
                          <a:latin typeface="Bookman Old Style" pitchFamily="18" charset="0"/>
                          <a:ea typeface="Times New Roman"/>
                          <a:cs typeface="Calibri"/>
                        </a:rPr>
                        <a:t>20.71</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IN" sz="1100" i="1" dirty="0">
                          <a:solidFill>
                            <a:srgbClr val="000000"/>
                          </a:solidFill>
                          <a:latin typeface="Bookman Old Style" pitchFamily="18" charset="0"/>
                          <a:ea typeface="Times New Roman"/>
                          <a:cs typeface="Calibri"/>
                        </a:rPr>
                        <a:t>15.21</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IN" sz="1100" i="1" dirty="0">
                          <a:solidFill>
                            <a:srgbClr val="000000"/>
                          </a:solidFill>
                          <a:latin typeface="Bookman Old Style" pitchFamily="18" charset="0"/>
                          <a:ea typeface="Times New Roman"/>
                          <a:cs typeface="Calibri"/>
                        </a:rPr>
                        <a:t>116.18</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IN" sz="1100" i="1">
                          <a:solidFill>
                            <a:srgbClr val="000000"/>
                          </a:solidFill>
                          <a:latin typeface="Bookman Old Style" pitchFamily="18" charset="0"/>
                          <a:ea typeface="Times New Roman"/>
                          <a:cs typeface="Calibri"/>
                        </a:rPr>
                        <a:t>21.954</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IN" sz="1100" i="1" dirty="0">
                          <a:solidFill>
                            <a:srgbClr val="000000"/>
                          </a:solidFill>
                          <a:latin typeface="Bookman Old Style" pitchFamily="18" charset="0"/>
                          <a:ea typeface="Times New Roman"/>
                          <a:cs typeface="Calibri"/>
                        </a:rPr>
                        <a:t>18.54</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3"/>
                  </a:ext>
                </a:extLst>
              </a:tr>
              <a:tr h="102806">
                <a:tc>
                  <a:txBody>
                    <a:bodyPr/>
                    <a:lstStyle/>
                    <a:p>
                      <a:pPr algn="ctr">
                        <a:lnSpc>
                          <a:spcPct val="107000"/>
                        </a:lnSpc>
                        <a:spcAft>
                          <a:spcPts val="0"/>
                        </a:spcAft>
                      </a:pPr>
                      <a:r>
                        <a:rPr lang="en-IN" sz="1100" b="1">
                          <a:solidFill>
                            <a:srgbClr val="000000"/>
                          </a:solidFill>
                          <a:latin typeface="Bookman Old Style" pitchFamily="18" charset="0"/>
                          <a:ea typeface="Times New Roman"/>
                          <a:cs typeface="Calibri"/>
                        </a:rPr>
                        <a:t>MSME</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IN" sz="1100">
                          <a:solidFill>
                            <a:srgbClr val="000000"/>
                          </a:solidFill>
                          <a:latin typeface="Bookman Old Style" pitchFamily="18" charset="0"/>
                          <a:ea typeface="Times New Roman"/>
                          <a:cs typeface="Calibri"/>
                        </a:rPr>
                        <a:t>926.91</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IN" sz="1100">
                          <a:solidFill>
                            <a:srgbClr val="000000"/>
                          </a:solidFill>
                          <a:latin typeface="Bookman Old Style" pitchFamily="18" charset="0"/>
                          <a:ea typeface="Times New Roman"/>
                          <a:cs typeface="Calibri"/>
                        </a:rPr>
                        <a:t>334.35</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IN" sz="1100" dirty="0">
                          <a:solidFill>
                            <a:srgbClr val="000000"/>
                          </a:solidFill>
                          <a:latin typeface="Bookman Old Style" pitchFamily="18" charset="0"/>
                          <a:ea typeface="Times New Roman"/>
                          <a:cs typeface="Calibri"/>
                        </a:rPr>
                        <a:t>36.07</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IN" sz="1100">
                          <a:solidFill>
                            <a:srgbClr val="000000"/>
                          </a:solidFill>
                          <a:latin typeface="Bookman Old Style" pitchFamily="18" charset="0"/>
                          <a:ea typeface="Times New Roman"/>
                          <a:cs typeface="Calibri"/>
                        </a:rPr>
                        <a:t>928.40</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IN" sz="1100">
                          <a:solidFill>
                            <a:srgbClr val="000000"/>
                          </a:solidFill>
                          <a:latin typeface="Bookman Old Style" pitchFamily="18" charset="0"/>
                          <a:ea typeface="Times New Roman"/>
                          <a:cs typeface="Calibri"/>
                        </a:rPr>
                        <a:t>373.41</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IN" sz="1100">
                          <a:solidFill>
                            <a:srgbClr val="000000"/>
                          </a:solidFill>
                          <a:latin typeface="Bookman Old Style" pitchFamily="18" charset="0"/>
                          <a:ea typeface="Times New Roman"/>
                          <a:cs typeface="Calibri"/>
                        </a:rPr>
                        <a:t>40.22</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4"/>
                  </a:ext>
                </a:extLst>
              </a:tr>
              <a:tr h="86232">
                <a:tc>
                  <a:txBody>
                    <a:bodyPr/>
                    <a:lstStyle/>
                    <a:p>
                      <a:pPr algn="ctr">
                        <a:lnSpc>
                          <a:spcPct val="107000"/>
                        </a:lnSpc>
                        <a:spcAft>
                          <a:spcPts val="0"/>
                        </a:spcAft>
                      </a:pPr>
                      <a:r>
                        <a:rPr lang="en-IN" sz="1100" b="1">
                          <a:solidFill>
                            <a:srgbClr val="000000"/>
                          </a:solidFill>
                          <a:latin typeface="Bookman Old Style" pitchFamily="18" charset="0"/>
                          <a:ea typeface="Times New Roman"/>
                          <a:cs typeface="Calibri"/>
                        </a:rPr>
                        <a:t>Other Priority </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IN" sz="1100">
                          <a:solidFill>
                            <a:srgbClr val="000000"/>
                          </a:solidFill>
                          <a:latin typeface="Bookman Old Style" pitchFamily="18" charset="0"/>
                          <a:ea typeface="Times New Roman"/>
                          <a:cs typeface="Calibri"/>
                        </a:rPr>
                        <a:t>339.13</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IN" sz="1100">
                          <a:solidFill>
                            <a:srgbClr val="000000"/>
                          </a:solidFill>
                          <a:latin typeface="Bookman Old Style" pitchFamily="18" charset="0"/>
                          <a:ea typeface="Times New Roman"/>
                          <a:cs typeface="Calibri"/>
                        </a:rPr>
                        <a:t>218.80</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IN" sz="1100">
                          <a:solidFill>
                            <a:srgbClr val="000000"/>
                          </a:solidFill>
                          <a:latin typeface="Bookman Old Style" pitchFamily="18" charset="0"/>
                          <a:ea typeface="Times New Roman"/>
                          <a:cs typeface="Calibri"/>
                        </a:rPr>
                        <a:t>64.51</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IN" sz="1100" dirty="0">
                          <a:solidFill>
                            <a:srgbClr val="000000"/>
                          </a:solidFill>
                          <a:latin typeface="Bookman Old Style" pitchFamily="18" charset="0"/>
                          <a:ea typeface="Times New Roman"/>
                          <a:cs typeface="Calibri"/>
                        </a:rPr>
                        <a:t>292.53</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IN" sz="1100">
                          <a:solidFill>
                            <a:srgbClr val="000000"/>
                          </a:solidFill>
                          <a:latin typeface="Bookman Old Style" pitchFamily="18" charset="0"/>
                          <a:ea typeface="Times New Roman"/>
                          <a:cs typeface="Calibri"/>
                        </a:rPr>
                        <a:t>104.10</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IN" sz="1100">
                          <a:solidFill>
                            <a:srgbClr val="000000"/>
                          </a:solidFill>
                          <a:latin typeface="Bookman Old Style" pitchFamily="18" charset="0"/>
                          <a:ea typeface="Times New Roman"/>
                          <a:cs typeface="Calibri"/>
                        </a:rPr>
                        <a:t>35.62</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5"/>
                  </a:ext>
                </a:extLst>
              </a:tr>
              <a:tr h="190500">
                <a:tc>
                  <a:txBody>
                    <a:bodyPr/>
                    <a:lstStyle/>
                    <a:p>
                      <a:pPr algn="ctr">
                        <a:lnSpc>
                          <a:spcPct val="107000"/>
                        </a:lnSpc>
                        <a:spcAft>
                          <a:spcPts val="0"/>
                        </a:spcAft>
                      </a:pPr>
                      <a:r>
                        <a:rPr lang="en-IN" sz="1100" b="1">
                          <a:solidFill>
                            <a:srgbClr val="000000"/>
                          </a:solidFill>
                          <a:latin typeface="Bookman Old Style" pitchFamily="18" charset="0"/>
                          <a:ea typeface="Times New Roman"/>
                          <a:cs typeface="Calibri"/>
                        </a:rPr>
                        <a:t>Total*</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IN" sz="1100" b="1">
                          <a:solidFill>
                            <a:srgbClr val="000000"/>
                          </a:solidFill>
                          <a:latin typeface="Bookman Old Style" pitchFamily="18" charset="0"/>
                          <a:ea typeface="Times New Roman"/>
                          <a:cs typeface="Calibri"/>
                        </a:rPr>
                        <a:t>1826.02</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IN" sz="1100" b="1">
                          <a:solidFill>
                            <a:srgbClr val="000000"/>
                          </a:solidFill>
                          <a:latin typeface="Bookman Old Style" pitchFamily="18" charset="0"/>
                          <a:ea typeface="Times New Roman"/>
                          <a:cs typeface="Calibri"/>
                        </a:rPr>
                        <a:t>630.45</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IN" sz="1100" b="1" dirty="0">
                          <a:solidFill>
                            <a:srgbClr val="000000"/>
                          </a:solidFill>
                          <a:latin typeface="Bookman Old Style" pitchFamily="18" charset="0"/>
                          <a:ea typeface="Times New Roman"/>
                          <a:cs typeface="Calibri"/>
                        </a:rPr>
                        <a:t>34.52</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IN" sz="1100" b="1" dirty="0">
                          <a:solidFill>
                            <a:srgbClr val="000000"/>
                          </a:solidFill>
                          <a:latin typeface="Bookman Old Style" pitchFamily="18" charset="0"/>
                          <a:ea typeface="Times New Roman"/>
                          <a:cs typeface="Calibri"/>
                        </a:rPr>
                        <a:t>1969.60</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IN" sz="1100" b="1" dirty="0">
                          <a:solidFill>
                            <a:srgbClr val="000000"/>
                          </a:solidFill>
                          <a:latin typeface="Bookman Old Style" pitchFamily="18" charset="0"/>
                          <a:ea typeface="Times New Roman"/>
                          <a:cs typeface="Calibri"/>
                        </a:rPr>
                        <a:t>609.44</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IN" sz="1100" b="1" dirty="0">
                          <a:solidFill>
                            <a:srgbClr val="000000"/>
                          </a:solidFill>
                          <a:latin typeface="Bookman Old Style" pitchFamily="18" charset="0"/>
                          <a:ea typeface="Times New Roman"/>
                          <a:cs typeface="Calibri"/>
                        </a:rPr>
                        <a:t>30.94</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6"/>
                  </a:ext>
                </a:extLst>
              </a:tr>
            </a:tbl>
          </a:graphicData>
        </a:graphic>
      </p:graphicFrame>
      <p:sp>
        <p:nvSpPr>
          <p:cNvPr id="21507" name="Rectangle 3"/>
          <p:cNvSpPr>
            <a:spLocks noChangeArrowheads="1"/>
          </p:cNvSpPr>
          <p:nvPr/>
        </p:nvSpPr>
        <p:spPr bwMode="auto">
          <a:xfrm>
            <a:off x="304800" y="2571750"/>
            <a:ext cx="8077200" cy="261610"/>
          </a:xfrm>
          <a:prstGeom prst="rect">
            <a:avLst/>
          </a:prstGeom>
          <a:solidFill>
            <a:schemeClr val="accent1">
              <a:lumMod val="20000"/>
              <a:lumOff val="80000"/>
            </a:schemeClr>
          </a:solidFill>
          <a:ln w="9525">
            <a:solidFill>
              <a:schemeClr val="tx1">
                <a:lumMod val="95000"/>
                <a:lumOff val="5000"/>
              </a:schemeClr>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dirty="0">
                <a:ln>
                  <a:noFill/>
                </a:ln>
                <a:solidFill>
                  <a:schemeClr val="tx1"/>
                </a:solidFill>
                <a:effectLst/>
                <a:latin typeface="Bookman Old Style" pitchFamily="18" charset="0"/>
                <a:ea typeface="Calibri" pitchFamily="34" charset="0"/>
                <a:cs typeface="Arial" pitchFamily="34" charset="0"/>
              </a:rPr>
              <a:t>(* Crop Loan is included in agriculture. Ref. Page Nos. 24-25</a:t>
            </a:r>
            <a:r>
              <a:rPr kumimoji="0" lang="en-US" sz="1100" b="0" i="0" u="none" strike="noStrike" cap="none" normalizeH="0" baseline="0" dirty="0">
                <a:ln>
                  <a:noFill/>
                </a:ln>
                <a:solidFill>
                  <a:schemeClr val="tx1"/>
                </a:solidFill>
                <a:effectLst/>
                <a:latin typeface="Bookman Old Style" pitchFamily="18" charset="0"/>
                <a:ea typeface="Calibri" pitchFamily="34" charset="0"/>
                <a:cs typeface="Arial" pitchFamily="34" charset="0"/>
              </a:rPr>
              <a:t>)</a:t>
            </a:r>
            <a:endParaRPr kumimoji="0" lang="en-US" sz="1100" b="0" i="0" u="none" strike="noStrike" cap="none" normalizeH="0" baseline="0" dirty="0">
              <a:ln>
                <a:noFill/>
              </a:ln>
              <a:solidFill>
                <a:schemeClr val="tx1"/>
              </a:solidFill>
              <a:effectLst/>
              <a:latin typeface="Bookman Old Style" pitchFamily="18" charset="0"/>
              <a:cs typeface="Arial" pitchFamily="34" charset="0"/>
            </a:endParaRPr>
          </a:p>
        </p:txBody>
      </p:sp>
      <p:sp>
        <p:nvSpPr>
          <p:cNvPr id="10" name="Rectangle 9"/>
          <p:cNvSpPr/>
          <p:nvPr/>
        </p:nvSpPr>
        <p:spPr>
          <a:xfrm>
            <a:off x="76200" y="2876550"/>
            <a:ext cx="8915400" cy="261610"/>
          </a:xfrm>
          <a:prstGeom prst="rect">
            <a:avLst/>
          </a:prstGeom>
        </p:spPr>
        <p:txBody>
          <a:bodyPr wrap="square">
            <a:spAutoFit/>
          </a:bodyPr>
          <a:lstStyle/>
          <a:p>
            <a:r>
              <a:rPr lang="en-US" sz="1100" b="1" dirty="0">
                <a:latin typeface="Bookman Old Style" pitchFamily="18" charset="0"/>
              </a:rPr>
              <a:t>(II) </a:t>
            </a:r>
            <a:r>
              <a:rPr lang="en-US" sz="1100" b="1" u="sng" dirty="0">
                <a:latin typeface="Bookman Old Style" pitchFamily="18" charset="0"/>
              </a:rPr>
              <a:t>MSME SECTOR AS ON 30.09.2021</a:t>
            </a:r>
            <a:r>
              <a:rPr lang="en-US" sz="1100" b="1" dirty="0">
                <a:latin typeface="Bookman Old Style" pitchFamily="18" charset="0"/>
              </a:rPr>
              <a:t>:- (Ref. Page No. 20)</a:t>
            </a:r>
            <a:endParaRPr lang="en-IN" sz="1100" b="1" dirty="0">
              <a:latin typeface="Bookman Old Style" pitchFamily="18" charset="0"/>
            </a:endParaRPr>
          </a:p>
        </p:txBody>
      </p:sp>
      <p:sp>
        <p:nvSpPr>
          <p:cNvPr id="11" name="Rectangle 10"/>
          <p:cNvSpPr/>
          <p:nvPr/>
        </p:nvSpPr>
        <p:spPr>
          <a:xfrm>
            <a:off x="6096000" y="2876550"/>
            <a:ext cx="2286000" cy="261610"/>
          </a:xfrm>
          <a:prstGeom prst="rect">
            <a:avLst/>
          </a:prstGeom>
        </p:spPr>
        <p:txBody>
          <a:bodyPr wrap="square">
            <a:spAutoFit/>
          </a:bodyPr>
          <a:lstStyle/>
          <a:p>
            <a:r>
              <a:rPr lang="en-US" sz="1100" dirty="0">
                <a:latin typeface="Bookman Old Style" pitchFamily="18" charset="0"/>
              </a:rPr>
              <a:t>(</a:t>
            </a:r>
            <a:r>
              <a:rPr lang="en-US" sz="1100" b="1" dirty="0">
                <a:latin typeface="Bookman Old Style" pitchFamily="18" charset="0"/>
              </a:rPr>
              <a:t>Amount in Rs. Crores)</a:t>
            </a:r>
            <a:endParaRPr lang="en-IN" sz="1100" dirty="0">
              <a:latin typeface="Bookman Old Style" pitchFamily="18" charset="0"/>
            </a:endParaRPr>
          </a:p>
        </p:txBody>
      </p:sp>
      <p:graphicFrame>
        <p:nvGraphicFramePr>
          <p:cNvPr id="12" name="Table 11"/>
          <p:cNvGraphicFramePr>
            <a:graphicFrameLocks noGrp="1"/>
          </p:cNvGraphicFramePr>
          <p:nvPr/>
        </p:nvGraphicFramePr>
        <p:xfrm>
          <a:off x="304800" y="3181350"/>
          <a:ext cx="8077200" cy="1079820"/>
        </p:xfrm>
        <a:graphic>
          <a:graphicData uri="http://schemas.openxmlformats.org/drawingml/2006/table">
            <a:tbl>
              <a:tblPr/>
              <a:tblGrid>
                <a:gridCol w="1461589">
                  <a:extLst>
                    <a:ext uri="{9D8B030D-6E8A-4147-A177-3AD203B41FA5}">
                      <a16:colId xmlns="" xmlns:a16="http://schemas.microsoft.com/office/drawing/2014/main" val="20000"/>
                    </a:ext>
                  </a:extLst>
                </a:gridCol>
                <a:gridCol w="2692400">
                  <a:extLst>
                    <a:ext uri="{9D8B030D-6E8A-4147-A177-3AD203B41FA5}">
                      <a16:colId xmlns="" xmlns:a16="http://schemas.microsoft.com/office/drawing/2014/main" val="20001"/>
                    </a:ext>
                  </a:extLst>
                </a:gridCol>
                <a:gridCol w="2461623">
                  <a:extLst>
                    <a:ext uri="{9D8B030D-6E8A-4147-A177-3AD203B41FA5}">
                      <a16:colId xmlns="" xmlns:a16="http://schemas.microsoft.com/office/drawing/2014/main" val="20002"/>
                    </a:ext>
                  </a:extLst>
                </a:gridCol>
                <a:gridCol w="1461588">
                  <a:extLst>
                    <a:ext uri="{9D8B030D-6E8A-4147-A177-3AD203B41FA5}">
                      <a16:colId xmlns="" xmlns:a16="http://schemas.microsoft.com/office/drawing/2014/main" val="20003"/>
                    </a:ext>
                  </a:extLst>
                </a:gridCol>
              </a:tblGrid>
              <a:tr h="152400">
                <a:tc>
                  <a:txBody>
                    <a:bodyPr/>
                    <a:lstStyle/>
                    <a:p>
                      <a:pPr algn="ctr">
                        <a:lnSpc>
                          <a:spcPct val="107000"/>
                        </a:lnSpc>
                        <a:spcAft>
                          <a:spcPts val="0"/>
                        </a:spcAft>
                      </a:pPr>
                      <a:r>
                        <a:rPr lang="en-US" sz="1100" b="1" dirty="0">
                          <a:solidFill>
                            <a:srgbClr val="000000"/>
                          </a:solidFill>
                          <a:latin typeface="Bookman Old Style" pitchFamily="18" charset="0"/>
                          <a:ea typeface="Times New Roman"/>
                          <a:cs typeface="Arial"/>
                        </a:rPr>
                        <a:t>Sub-Segment</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dirty="0">
                          <a:solidFill>
                            <a:srgbClr val="000000"/>
                          </a:solidFill>
                          <a:latin typeface="Bookman Old Style" pitchFamily="18" charset="0"/>
                          <a:ea typeface="Times New Roman"/>
                          <a:cs typeface="Arial"/>
                        </a:rPr>
                        <a:t>Outstanding as on Sept’20</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dirty="0">
                          <a:solidFill>
                            <a:srgbClr val="000000"/>
                          </a:solidFill>
                          <a:latin typeface="Bookman Old Style" pitchFamily="18" charset="0"/>
                          <a:ea typeface="Times New Roman"/>
                          <a:cs typeface="Arial"/>
                        </a:rPr>
                        <a:t>Outstanding as on Sept’21</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US" sz="1100" b="1">
                          <a:solidFill>
                            <a:srgbClr val="000000"/>
                          </a:solidFill>
                          <a:latin typeface="Bookman Old Style" pitchFamily="18" charset="0"/>
                          <a:ea typeface="Times New Roman"/>
                          <a:cs typeface="Arial"/>
                        </a:rPr>
                        <a:t>YoY Growth</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0"/>
                  </a:ext>
                </a:extLst>
              </a:tr>
              <a:tr h="59880">
                <a:tc>
                  <a:txBody>
                    <a:bodyPr/>
                    <a:lstStyle/>
                    <a:p>
                      <a:pPr algn="just">
                        <a:lnSpc>
                          <a:spcPct val="107000"/>
                        </a:lnSpc>
                        <a:spcAft>
                          <a:spcPts val="0"/>
                        </a:spcAft>
                      </a:pPr>
                      <a:r>
                        <a:rPr lang="en-US" sz="1100" b="1" dirty="0">
                          <a:solidFill>
                            <a:srgbClr val="000000"/>
                          </a:solidFill>
                          <a:latin typeface="Bookman Old Style" pitchFamily="18" charset="0"/>
                          <a:ea typeface="Times New Roman"/>
                          <a:cs typeface="Arial"/>
                        </a:rPr>
                        <a:t>Micro</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dirty="0">
                          <a:solidFill>
                            <a:srgbClr val="000000"/>
                          </a:solidFill>
                          <a:latin typeface="Bookman Old Style" pitchFamily="18" charset="0"/>
                          <a:ea typeface="Times New Roman"/>
                          <a:cs typeface="Arial"/>
                        </a:rPr>
                        <a:t>738.68</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a:solidFill>
                            <a:srgbClr val="000000"/>
                          </a:solidFill>
                          <a:latin typeface="Bookman Old Style" pitchFamily="18" charset="0"/>
                          <a:ea typeface="Times New Roman"/>
                          <a:cs typeface="Arial"/>
                        </a:rPr>
                        <a:t>916.42</a:t>
                      </a:r>
                      <a:endParaRPr lang="en-IN" sz="1100">
                        <a:latin typeface="Bookman Old Style" pitchFamily="18" charset="0"/>
                        <a:ea typeface="Calibri"/>
                        <a:cs typeface="Mang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a:solidFill>
                            <a:srgbClr val="000000"/>
                          </a:solidFill>
                          <a:latin typeface="Bookman Old Style" pitchFamily="18" charset="0"/>
                          <a:ea typeface="Times New Roman"/>
                          <a:cs typeface="Arial"/>
                        </a:rPr>
                        <a:t>177.74</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1"/>
                  </a:ext>
                </a:extLst>
              </a:tr>
              <a:tr h="119506">
                <a:tc>
                  <a:txBody>
                    <a:bodyPr/>
                    <a:lstStyle/>
                    <a:p>
                      <a:pPr algn="just">
                        <a:lnSpc>
                          <a:spcPct val="107000"/>
                        </a:lnSpc>
                        <a:spcAft>
                          <a:spcPts val="0"/>
                        </a:spcAft>
                      </a:pPr>
                      <a:r>
                        <a:rPr lang="en-US" sz="1100" b="1" dirty="0">
                          <a:solidFill>
                            <a:srgbClr val="000000"/>
                          </a:solidFill>
                          <a:latin typeface="Bookman Old Style" pitchFamily="18" charset="0"/>
                          <a:ea typeface="Times New Roman"/>
                          <a:cs typeface="Arial"/>
                        </a:rPr>
                        <a:t>Small</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dirty="0">
                          <a:solidFill>
                            <a:srgbClr val="000000"/>
                          </a:solidFill>
                          <a:latin typeface="Bookman Old Style" pitchFamily="18" charset="0"/>
                          <a:ea typeface="Times New Roman"/>
                          <a:cs typeface="Arial"/>
                        </a:rPr>
                        <a:t>300.95</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a:solidFill>
                            <a:srgbClr val="000000"/>
                          </a:solidFill>
                          <a:latin typeface="Bookman Old Style" pitchFamily="18" charset="0"/>
                          <a:ea typeface="Times New Roman"/>
                          <a:cs typeface="Arial"/>
                        </a:rPr>
                        <a:t>415.65</a:t>
                      </a:r>
                      <a:endParaRPr lang="en-IN" sz="1100">
                        <a:latin typeface="Bookman Old Style" pitchFamily="18" charset="0"/>
                        <a:ea typeface="Calibri"/>
                        <a:cs typeface="Mang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a:solidFill>
                            <a:srgbClr val="000000"/>
                          </a:solidFill>
                          <a:latin typeface="Bookman Old Style" pitchFamily="18" charset="0"/>
                          <a:ea typeface="Times New Roman"/>
                          <a:cs typeface="Arial"/>
                        </a:rPr>
                        <a:t>114.70</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2"/>
                  </a:ext>
                </a:extLst>
              </a:tr>
              <a:tr h="102932">
                <a:tc>
                  <a:txBody>
                    <a:bodyPr/>
                    <a:lstStyle/>
                    <a:p>
                      <a:pPr algn="just">
                        <a:lnSpc>
                          <a:spcPct val="107000"/>
                        </a:lnSpc>
                        <a:spcAft>
                          <a:spcPts val="0"/>
                        </a:spcAft>
                      </a:pPr>
                      <a:r>
                        <a:rPr lang="en-US" sz="1100" b="1" dirty="0">
                          <a:solidFill>
                            <a:srgbClr val="000000"/>
                          </a:solidFill>
                          <a:latin typeface="Bookman Old Style" pitchFamily="18" charset="0"/>
                          <a:ea typeface="Times New Roman"/>
                          <a:cs typeface="Arial"/>
                        </a:rPr>
                        <a:t>Medium</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dirty="0">
                          <a:solidFill>
                            <a:srgbClr val="000000"/>
                          </a:solidFill>
                          <a:latin typeface="Bookman Old Style" pitchFamily="18" charset="0"/>
                          <a:ea typeface="Times New Roman"/>
                          <a:cs typeface="Arial"/>
                        </a:rPr>
                        <a:t>23.06</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dirty="0">
                          <a:solidFill>
                            <a:srgbClr val="000000"/>
                          </a:solidFill>
                          <a:latin typeface="Bookman Old Style" pitchFamily="18" charset="0"/>
                          <a:ea typeface="Times New Roman"/>
                          <a:cs typeface="Arial"/>
                        </a:rPr>
                        <a:t>41.12</a:t>
                      </a:r>
                      <a:endParaRPr lang="en-IN" sz="1100" dirty="0">
                        <a:latin typeface="Bookman Old Style" pitchFamily="18" charset="0"/>
                        <a:ea typeface="Calibri"/>
                        <a:cs typeface="Mang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a:solidFill>
                            <a:srgbClr val="000000"/>
                          </a:solidFill>
                          <a:latin typeface="Bookman Old Style" pitchFamily="18" charset="0"/>
                          <a:ea typeface="Times New Roman"/>
                          <a:cs typeface="Arial"/>
                        </a:rPr>
                        <a:t>18.06</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3"/>
                  </a:ext>
                </a:extLst>
              </a:tr>
              <a:tr h="162558">
                <a:tc>
                  <a:txBody>
                    <a:bodyPr/>
                    <a:lstStyle/>
                    <a:p>
                      <a:pPr algn="just">
                        <a:lnSpc>
                          <a:spcPct val="107000"/>
                        </a:lnSpc>
                        <a:spcAft>
                          <a:spcPts val="0"/>
                        </a:spcAft>
                      </a:pPr>
                      <a:r>
                        <a:rPr lang="en-US" sz="1100" b="1" dirty="0">
                          <a:solidFill>
                            <a:srgbClr val="000000"/>
                          </a:solidFill>
                          <a:latin typeface="Bookman Old Style" pitchFamily="18" charset="0"/>
                          <a:ea typeface="Times New Roman"/>
                          <a:cs typeface="Arial"/>
                        </a:rPr>
                        <a:t>Other</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dirty="0">
                          <a:solidFill>
                            <a:srgbClr val="000000"/>
                          </a:solidFill>
                          <a:latin typeface="Bookman Old Style" pitchFamily="18" charset="0"/>
                          <a:ea typeface="Times New Roman"/>
                          <a:cs typeface="Arial"/>
                        </a:rPr>
                        <a:t>2.28</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dirty="0">
                          <a:solidFill>
                            <a:srgbClr val="000000"/>
                          </a:solidFill>
                          <a:latin typeface="Bookman Old Style" pitchFamily="18" charset="0"/>
                          <a:ea typeface="Times New Roman"/>
                          <a:cs typeface="Arial"/>
                        </a:rPr>
                        <a:t>29.22</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a:solidFill>
                            <a:srgbClr val="000000"/>
                          </a:solidFill>
                          <a:latin typeface="Bookman Old Style" pitchFamily="18" charset="0"/>
                          <a:ea typeface="Times New Roman"/>
                          <a:cs typeface="Arial"/>
                        </a:rPr>
                        <a:t>26.94</a:t>
                      </a:r>
                      <a:endParaRPr lang="en-IN" sz="110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4"/>
                  </a:ext>
                </a:extLst>
              </a:tr>
              <a:tr h="182880">
                <a:tc>
                  <a:txBody>
                    <a:bodyPr/>
                    <a:lstStyle/>
                    <a:p>
                      <a:pPr algn="just">
                        <a:lnSpc>
                          <a:spcPct val="107000"/>
                        </a:lnSpc>
                        <a:spcAft>
                          <a:spcPts val="0"/>
                        </a:spcAft>
                      </a:pPr>
                      <a:r>
                        <a:rPr lang="en-US" sz="1100" b="1" dirty="0">
                          <a:solidFill>
                            <a:srgbClr val="000000"/>
                          </a:solidFill>
                          <a:latin typeface="Bookman Old Style" pitchFamily="18" charset="0"/>
                          <a:ea typeface="Times New Roman"/>
                          <a:cs typeface="Arial"/>
                        </a:rPr>
                        <a:t>Total</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b="1" dirty="0">
                          <a:solidFill>
                            <a:srgbClr val="000000"/>
                          </a:solidFill>
                          <a:latin typeface="Bookman Old Style" pitchFamily="18" charset="0"/>
                          <a:ea typeface="Times New Roman"/>
                          <a:cs typeface="Arial"/>
                        </a:rPr>
                        <a:t>1064.97</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b="1" dirty="0">
                          <a:solidFill>
                            <a:srgbClr val="000000"/>
                          </a:solidFill>
                          <a:latin typeface="Bookman Old Style" pitchFamily="18" charset="0"/>
                          <a:ea typeface="Times New Roman"/>
                          <a:cs typeface="Arial"/>
                        </a:rPr>
                        <a:t>1402.41</a:t>
                      </a:r>
                      <a:endParaRPr lang="en-IN" sz="1100" dirty="0">
                        <a:latin typeface="Bookman Old Style" pitchFamily="18" charset="0"/>
                        <a:ea typeface="Calibri"/>
                        <a:cs typeface="Mang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a:lnSpc>
                          <a:spcPct val="107000"/>
                        </a:lnSpc>
                        <a:spcAft>
                          <a:spcPts val="0"/>
                        </a:spcAft>
                      </a:pPr>
                      <a:r>
                        <a:rPr lang="en-US" sz="1100" b="1" dirty="0">
                          <a:solidFill>
                            <a:srgbClr val="000000"/>
                          </a:solidFill>
                          <a:latin typeface="Bookman Old Style" pitchFamily="18" charset="0"/>
                          <a:ea typeface="Times New Roman"/>
                          <a:cs typeface="Arial"/>
                        </a:rPr>
                        <a:t>337.44</a:t>
                      </a:r>
                      <a:endParaRPr lang="en-IN" sz="1100" dirty="0">
                        <a:latin typeface="Bookman Old Style" pitchFamily="18" charset="0"/>
                        <a:ea typeface="Calibri"/>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5"/>
                  </a:ext>
                </a:extLst>
              </a:tr>
            </a:tbl>
          </a:graphicData>
        </a:graphic>
      </p:graphicFrame>
      <p:sp>
        <p:nvSpPr>
          <p:cNvPr id="21509" name="Rectangle 5"/>
          <p:cNvSpPr>
            <a:spLocks noChangeArrowheads="1"/>
          </p:cNvSpPr>
          <p:nvPr/>
        </p:nvSpPr>
        <p:spPr bwMode="auto">
          <a:xfrm>
            <a:off x="304800" y="4324351"/>
            <a:ext cx="8077200" cy="769441"/>
          </a:xfrm>
          <a:prstGeom prst="rect">
            <a:avLst/>
          </a:prstGeom>
          <a:solidFill>
            <a:schemeClr val="accent1">
              <a:lumMod val="20000"/>
              <a:lumOff val="80000"/>
            </a:schemeClr>
          </a:solidFill>
          <a:ln w="9525">
            <a:solidFill>
              <a:schemeClr val="tx1">
                <a:lumMod val="95000"/>
                <a:lumOff val="5000"/>
              </a:schemeClr>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Bookman Old Style" pitchFamily="18" charset="0"/>
                <a:ea typeface="Calibri" pitchFamily="34" charset="0"/>
                <a:cs typeface="Mangal"/>
              </a:rPr>
              <a:t>There is a </a:t>
            </a:r>
            <a:r>
              <a:rPr kumimoji="0" lang="en-US" sz="1100" b="0" i="0" u="none" strike="noStrike" cap="none" normalizeH="0" baseline="0" dirty="0" err="1">
                <a:ln>
                  <a:noFill/>
                </a:ln>
                <a:solidFill>
                  <a:schemeClr val="tx1"/>
                </a:solidFill>
                <a:effectLst/>
                <a:latin typeface="Bookman Old Style" pitchFamily="18" charset="0"/>
                <a:ea typeface="Calibri" pitchFamily="34" charset="0"/>
                <a:cs typeface="Mangal"/>
              </a:rPr>
              <a:t>YoY</a:t>
            </a:r>
            <a:r>
              <a:rPr kumimoji="0" lang="en-US" sz="1100" b="0" i="0" u="none" strike="noStrike" cap="none" normalizeH="0" baseline="0" dirty="0">
                <a:ln>
                  <a:noFill/>
                </a:ln>
                <a:solidFill>
                  <a:schemeClr val="tx1"/>
                </a:solidFill>
                <a:effectLst/>
                <a:latin typeface="Bookman Old Style" pitchFamily="18" charset="0"/>
                <a:ea typeface="Calibri" pitchFamily="34" charset="0"/>
                <a:cs typeface="Mangal"/>
              </a:rPr>
              <a:t> growth of Rs. 351.86 crores under Finance to MSME as on September, 2021 vis-à-vis September, 2020. However, the negative growth of some banks in MSME in September, 2021 quarter over the September, 2020 quarter have impacted the growth in MSME. These banks are:  YES (0.00), BOM (-3.67cr.), CAN (-197.88), IOB (-1.00), PNB (-1418.90), UNI (-22.10), AXIS (-42.40), BANDHAAN (-34.82cr), FED (0.00), INDUS (-3.29).</a:t>
            </a:r>
            <a:endParaRPr kumimoji="0" lang="en-US" sz="1100" b="0" i="0" u="none" strike="noStrike" cap="none" normalizeH="0" baseline="0" dirty="0">
              <a:ln>
                <a:noFill/>
              </a:ln>
              <a:solidFill>
                <a:schemeClr val="tx1"/>
              </a:solidFill>
              <a:effectLst/>
              <a:latin typeface="Bookman Old Style" pitchFamily="18" charset="0"/>
              <a:cs typeface="Arial"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508</TotalTime>
  <Words>5345</Words>
  <Application>Microsoft Office PowerPoint</Application>
  <PresentationFormat>On-screen Show (16:9)</PresentationFormat>
  <Paragraphs>1763</Paragraphs>
  <Slides>31</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31</vt:i4>
      </vt:variant>
    </vt:vector>
  </HeadingPairs>
  <TitlesOfParts>
    <vt:vector size="33" baseType="lpstr">
      <vt:lpstr>Office Theme</vt:lpstr>
      <vt:lpstr>Worksheet</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sanen hansu</dc:creator>
  <cp:lastModifiedBy>5968038</cp:lastModifiedBy>
  <cp:revision>42</cp:revision>
  <dcterms:created xsi:type="dcterms:W3CDTF">2006-08-16T00:00:00Z</dcterms:created>
  <dcterms:modified xsi:type="dcterms:W3CDTF">2021-11-26T09:56:08Z</dcterms:modified>
</cp:coreProperties>
</file>